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75" r:id="rId6"/>
    <p:sldId id="277" r:id="rId7"/>
    <p:sldId id="265" r:id="rId8"/>
    <p:sldId id="281" r:id="rId9"/>
    <p:sldId id="279" r:id="rId10"/>
    <p:sldId id="280" r:id="rId11"/>
    <p:sldId id="278" r:id="rId12"/>
    <p:sldId id="282" r:id="rId13"/>
  </p:sldIdLst>
  <p:sldSz cx="18288000" cy="10287000"/>
  <p:notesSz cx="6808788" cy="9940925"/>
  <p:embeddedFontLs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Roboto Condensed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egoe UI Emoji" panose="020B0604020202020204" charset="0"/>
      <p:regular r:id="rId23"/>
    </p:embeddedFont>
    <p:embeddedFont>
      <p:font typeface="Franklin Gothic Demi" panose="020B0703020102020204" pitchFamily="34" charset="0"/>
      <p:regular r:id="rId24"/>
      <p:italic r:id="rId25"/>
    </p:embeddedFont>
    <p:embeddedFont>
      <p:font typeface="Segoe UI Black" panose="020B0604020202020204" charset="0"/>
      <p:bold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Bahnschrift" panose="020B0604020202020204" charset="0"/>
      <p:regular r:id="rId32"/>
      <p:bold r:id="rId33"/>
    </p:embeddedFont>
    <p:embeddedFont>
      <p:font typeface="Franklin Gothic Demi Cond" panose="020B0706030402020204" pitchFamily="34" charset="0"/>
      <p:regular r:id="rId34"/>
    </p:embeddedFont>
    <p:embeddedFont>
      <p:font typeface="Impact" panose="020B0806030902050204" pitchFamily="34" charset="0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</p:embeddedFont>
    <p:embeddedFont>
      <p:font typeface="PMingLiU-ExtB" panose="02020500000000000000" pitchFamily="18" charset="-120"/>
      <p:regular r:id="rId42"/>
    </p:embeddedFont>
    <p:embeddedFont>
      <p:font typeface="Browallia New" panose="020B0604020202020204" pitchFamily="34" charset="-34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0E5"/>
    <a:srgbClr val="9966FF"/>
    <a:srgbClr val="81CFEB"/>
    <a:srgbClr val="4ECABE"/>
    <a:srgbClr val="6DA7ED"/>
    <a:srgbClr val="5F9EEB"/>
    <a:srgbClr val="5FA8EB"/>
    <a:srgbClr val="573090"/>
    <a:srgbClr val="EBE5DD"/>
    <a:srgbClr val="E9E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5" autoAdjust="0"/>
    <p:restoredTop sz="92906" autoAdjust="0"/>
  </p:normalViewPr>
  <p:slideViewPr>
    <p:cSldViewPr>
      <p:cViewPr varScale="1">
        <p:scale>
          <a:sx n="78" d="100"/>
          <a:sy n="78" d="100"/>
        </p:scale>
        <p:origin x="-5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font" Target="fonts/font2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46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45" Type="http://schemas.openxmlformats.org/officeDocument/2006/relationships/font" Target="fonts/font32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font" Target="fonts/font30.fntdata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3A501A-C4E7-4692-A0E9-8D4E748690AB}" type="doc">
      <dgm:prSet loTypeId="urn:microsoft.com/office/officeart/2005/8/layout/cycle6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3B64C7A-DCE5-4A49-8A46-89C034C14A3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Мобильная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уличная площадка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"Знаю! Умею! Научу!"</a:t>
          </a:r>
        </a:p>
        <a:p>
          <a:pPr>
            <a:lnSpc>
              <a:spcPts val="2000"/>
            </a:lnSpc>
            <a:spcAft>
              <a:spcPts val="0"/>
            </a:spcAft>
          </a:pPr>
          <a:endParaRPr lang="ru-RU" sz="2000" b="1" dirty="0" smtClean="0">
            <a:latin typeface="Arial Narrow" panose="020B0606020202030204" pitchFamily="34" charset="0"/>
            <a:ea typeface="Verdana" panose="020B0604030504040204" pitchFamily="34" charset="0"/>
          </a:endParaRPr>
        </a:p>
        <a:p>
          <a:pPr>
            <a:lnSpc>
              <a:spcPts val="2000"/>
            </a:lnSpc>
            <a:spcAft>
              <a:spcPct val="35000"/>
            </a:spcAft>
          </a:pPr>
          <a:r>
            <a:rPr lang="ru-RU" sz="3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1 065,2 тыс. руб.</a:t>
          </a:r>
          <a:endParaRPr lang="ru-RU" sz="3000" dirty="0">
            <a:latin typeface="Arial Narrow" panose="020B0606020202030204" pitchFamily="34" charset="0"/>
          </a:endParaRPr>
        </a:p>
      </dgm:t>
    </dgm:pt>
    <dgm:pt modelId="{CF207F18-0AC3-48BF-AFFB-68EE4E673718}" type="parTrans" cxnId="{8E7DDA79-9A31-4A55-9E05-46E91BABD2F8}">
      <dgm:prSet/>
      <dgm:spPr/>
      <dgm:t>
        <a:bodyPr/>
        <a:lstStyle/>
        <a:p>
          <a:endParaRPr lang="ru-RU"/>
        </a:p>
      </dgm:t>
    </dgm:pt>
    <dgm:pt modelId="{3180BBF6-A2C2-4042-BB9F-CD819F0DDD29}" type="sibTrans" cxnId="{8E7DDA79-9A31-4A55-9E05-46E91BABD2F8}">
      <dgm:prSet/>
      <dgm:spPr/>
      <dgm:t>
        <a:bodyPr/>
        <a:lstStyle/>
        <a:p>
          <a:endParaRPr lang="ru-RU"/>
        </a:p>
      </dgm:t>
    </dgm:pt>
    <dgm:pt modelId="{7B81C915-5A4D-4595-A969-7977C8DBF9EB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Универсальная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спортивная площадка 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"На старт!"</a:t>
          </a:r>
        </a:p>
        <a:p>
          <a:pPr>
            <a:lnSpc>
              <a:spcPts val="2000"/>
            </a:lnSpc>
            <a:spcAft>
              <a:spcPts val="0"/>
            </a:spcAft>
          </a:pPr>
          <a:endParaRPr lang="ru-RU" sz="2000" b="1" dirty="0" smtClean="0">
            <a:latin typeface="Arial Narrow" panose="020B0606020202030204" pitchFamily="34" charset="0"/>
            <a:ea typeface="Verdana" panose="020B0604030504040204" pitchFamily="34" charset="0"/>
          </a:endParaRPr>
        </a:p>
        <a:p>
          <a:pPr>
            <a:lnSpc>
              <a:spcPts val="2000"/>
            </a:lnSpc>
            <a:spcAft>
              <a:spcPct val="35000"/>
            </a:spcAft>
          </a:pPr>
          <a:r>
            <a:rPr lang="ru-RU" sz="3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2 390,6 тыс. руб.</a:t>
          </a:r>
          <a:endParaRPr lang="ru-RU" sz="3000" dirty="0">
            <a:latin typeface="Arial Narrow" panose="020B0606020202030204" pitchFamily="34" charset="0"/>
          </a:endParaRPr>
        </a:p>
      </dgm:t>
    </dgm:pt>
    <dgm:pt modelId="{18BC53CE-56CA-41ED-AE97-F59A57566A63}" type="parTrans" cxnId="{8C526C37-2230-4AA1-9461-BD73E6794CC3}">
      <dgm:prSet/>
      <dgm:spPr/>
      <dgm:t>
        <a:bodyPr/>
        <a:lstStyle/>
        <a:p>
          <a:endParaRPr lang="ru-RU"/>
        </a:p>
      </dgm:t>
    </dgm:pt>
    <dgm:pt modelId="{71596172-3B95-466F-AD44-E069E98BA50B}" type="sibTrans" cxnId="{8C526C37-2230-4AA1-9461-BD73E6794CC3}">
      <dgm:prSet/>
      <dgm:spPr/>
      <dgm:t>
        <a:bodyPr/>
        <a:lstStyle/>
        <a:p>
          <a:endParaRPr lang="ru-RU"/>
        </a:p>
      </dgm:t>
    </dgm:pt>
    <dgm:pt modelId="{68436A0A-152E-4829-9798-CF6E7DB0312F}">
      <dgm:prSet phldrT="[Текст]" custT="1"/>
      <dgm:spPr/>
      <dgm:t>
        <a:bodyPr/>
        <a:lstStyle/>
        <a:p>
          <a:pPr>
            <a:lnSpc>
              <a:spcPts val="4600"/>
            </a:lnSpc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"</a:t>
          </a:r>
          <a:r>
            <a:rPr lang="ru-RU" sz="2000" b="1" dirty="0" err="1" smtClean="0">
              <a:latin typeface="Arial Narrow" panose="020B0606020202030204" pitchFamily="34" charset="0"/>
              <a:ea typeface="Verdana" panose="020B0604030504040204" pitchFamily="34" charset="0"/>
            </a:rPr>
            <a:t>Авиадворик</a:t>
          </a: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"</a:t>
          </a:r>
        </a:p>
        <a:p>
          <a:pPr>
            <a:lnSpc>
              <a:spcPts val="3600"/>
            </a:lnSpc>
          </a:pPr>
          <a:r>
            <a:rPr lang="ru-RU" sz="3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1 975,1 тыс. руб.</a:t>
          </a:r>
          <a:endParaRPr lang="ru-RU" sz="3000" dirty="0">
            <a:latin typeface="Arial Narrow" panose="020B0606020202030204" pitchFamily="34" charset="0"/>
          </a:endParaRPr>
        </a:p>
      </dgm:t>
    </dgm:pt>
    <dgm:pt modelId="{8404D667-3CF5-4F25-8B25-9C36D2C6A1C1}" type="parTrans" cxnId="{374446CA-D786-4AED-9D6E-FDC74AFC42BD}">
      <dgm:prSet/>
      <dgm:spPr/>
      <dgm:t>
        <a:bodyPr/>
        <a:lstStyle/>
        <a:p>
          <a:endParaRPr lang="ru-RU"/>
        </a:p>
      </dgm:t>
    </dgm:pt>
    <dgm:pt modelId="{242382ED-73EE-43EB-A958-ADBDC66C1037}" type="sibTrans" cxnId="{374446CA-D786-4AED-9D6E-FDC74AFC42BD}">
      <dgm:prSet/>
      <dgm:spPr/>
      <dgm:t>
        <a:bodyPr/>
        <a:lstStyle/>
        <a:p>
          <a:endParaRPr lang="ru-RU"/>
        </a:p>
      </dgm:t>
    </dgm:pt>
    <dgm:pt modelId="{775BDB8A-48F4-4C64-B910-9B95AD7182A3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Детская площадка </a:t>
          </a:r>
        </a:p>
        <a:p>
          <a:pPr>
            <a:lnSpc>
              <a:spcPct val="90000"/>
            </a:lnSpc>
            <a:spcAft>
              <a:spcPts val="120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"Море волнуется раз!"</a:t>
          </a:r>
        </a:p>
        <a:p>
          <a:pPr>
            <a:lnSpc>
              <a:spcPts val="3600"/>
            </a:lnSpc>
            <a:spcAft>
              <a:spcPts val="1200"/>
            </a:spcAft>
          </a:pPr>
          <a:r>
            <a:rPr lang="ru-RU" sz="3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1 403,1 тыс. руб.</a:t>
          </a:r>
          <a:endParaRPr lang="ru-RU" sz="3000" dirty="0">
            <a:latin typeface="Arial Narrow" panose="020B0606020202030204" pitchFamily="34" charset="0"/>
          </a:endParaRPr>
        </a:p>
      </dgm:t>
    </dgm:pt>
    <dgm:pt modelId="{3CA9DCB5-EA35-41AF-A4F2-9C8A0391A95B}" type="parTrans" cxnId="{AA4086BB-EC9C-4B05-B93C-D8B45D022238}">
      <dgm:prSet/>
      <dgm:spPr/>
      <dgm:t>
        <a:bodyPr/>
        <a:lstStyle/>
        <a:p>
          <a:endParaRPr lang="ru-RU"/>
        </a:p>
      </dgm:t>
    </dgm:pt>
    <dgm:pt modelId="{298DA5CD-A57D-439D-970D-6386C48D7DAA}" type="sibTrans" cxnId="{AA4086BB-EC9C-4B05-B93C-D8B45D022238}">
      <dgm:prSet/>
      <dgm:spPr/>
      <dgm:t>
        <a:bodyPr/>
        <a:lstStyle/>
        <a:p>
          <a:endParaRPr lang="ru-RU"/>
        </a:p>
      </dgm:t>
    </dgm:pt>
    <dgm:pt modelId="{A798C792-4AD4-4818-B00A-53A44C5E690F}">
      <dgm:prSet phldrT="[Текст]" custT="1"/>
      <dgm:spPr/>
      <dgm:t>
        <a:bodyPr/>
        <a:lstStyle/>
        <a:p>
          <a:pPr>
            <a:lnSpc>
              <a:spcPts val="4600"/>
            </a:lnSpc>
            <a:spcAft>
              <a:spcPts val="1200"/>
            </a:spcAft>
          </a:pPr>
          <a:r>
            <a:rPr lang="ru-RU" sz="2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"Безопасные игры"</a:t>
          </a:r>
        </a:p>
        <a:p>
          <a:pPr>
            <a:lnSpc>
              <a:spcPts val="3600"/>
            </a:lnSpc>
            <a:spcAft>
              <a:spcPts val="1200"/>
            </a:spcAft>
          </a:pPr>
          <a:r>
            <a:rPr lang="ru-RU" sz="3000" b="1" dirty="0" smtClean="0">
              <a:latin typeface="Arial Narrow" panose="020B0606020202030204" pitchFamily="34" charset="0"/>
              <a:ea typeface="Verdana" panose="020B0604030504040204" pitchFamily="34" charset="0"/>
            </a:rPr>
            <a:t>990,0 тыс. руб.</a:t>
          </a:r>
          <a:endParaRPr lang="ru-RU" sz="3000" dirty="0">
            <a:latin typeface="Arial Narrow" panose="020B0606020202030204" pitchFamily="34" charset="0"/>
          </a:endParaRPr>
        </a:p>
      </dgm:t>
    </dgm:pt>
    <dgm:pt modelId="{F4126DCC-8A9D-4A9D-9D95-B637BAC2DD23}" type="parTrans" cxnId="{EFC588FB-910A-4BD8-B38C-DD4CF2E3BF2B}">
      <dgm:prSet/>
      <dgm:spPr/>
      <dgm:t>
        <a:bodyPr/>
        <a:lstStyle/>
        <a:p>
          <a:endParaRPr lang="ru-RU"/>
        </a:p>
      </dgm:t>
    </dgm:pt>
    <dgm:pt modelId="{303CB0C1-A62A-4EB5-8BC8-0CC5473F2297}" type="sibTrans" cxnId="{EFC588FB-910A-4BD8-B38C-DD4CF2E3BF2B}">
      <dgm:prSet/>
      <dgm:spPr/>
      <dgm:t>
        <a:bodyPr/>
        <a:lstStyle/>
        <a:p>
          <a:endParaRPr lang="ru-RU"/>
        </a:p>
      </dgm:t>
    </dgm:pt>
    <dgm:pt modelId="{BC3BF019-AC02-48B7-9582-5C63A5DB29DF}" type="pres">
      <dgm:prSet presAssocID="{273A501A-C4E7-4692-A0E9-8D4E748690A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7FDBE1-36F5-4046-8D8D-155A525F8F26}" type="pres">
      <dgm:prSet presAssocID="{83B64C7A-DCE5-4A49-8A46-89C034C14A31}" presName="node" presStyleLbl="node1" presStyleIdx="0" presStyleCnt="5" custScaleX="140276" custScaleY="104229" custRadScaleRad="100558" custRadScaleInc="-11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704E6-C56E-4DB4-B7EC-34F9957C73C3}" type="pres">
      <dgm:prSet presAssocID="{83B64C7A-DCE5-4A49-8A46-89C034C14A31}" presName="spNode" presStyleCnt="0"/>
      <dgm:spPr/>
    </dgm:pt>
    <dgm:pt modelId="{86BF5080-D0D8-4097-9580-406DED6D1A29}" type="pres">
      <dgm:prSet presAssocID="{3180BBF6-A2C2-4042-BB9F-CD819F0DDD29}" presName="sibTrans" presStyleLbl="sibTrans1D1" presStyleIdx="0" presStyleCnt="5"/>
      <dgm:spPr/>
      <dgm:t>
        <a:bodyPr/>
        <a:lstStyle/>
        <a:p>
          <a:endParaRPr lang="ru-RU"/>
        </a:p>
      </dgm:t>
    </dgm:pt>
    <dgm:pt modelId="{8A9813A4-4701-45C7-A773-223A7518EA8A}" type="pres">
      <dgm:prSet presAssocID="{7B81C915-5A4D-4595-A969-7977C8DBF9EB}" presName="node" presStyleLbl="node1" presStyleIdx="1" presStyleCnt="5" custScaleX="137147" custRadScaleRad="139947" custRadScaleInc="3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58446-3981-4291-847A-75A854F4BEE2}" type="pres">
      <dgm:prSet presAssocID="{7B81C915-5A4D-4595-A969-7977C8DBF9EB}" presName="spNode" presStyleCnt="0"/>
      <dgm:spPr/>
    </dgm:pt>
    <dgm:pt modelId="{72CBC050-879D-4795-AAD9-A75EC13237DD}" type="pres">
      <dgm:prSet presAssocID="{71596172-3B95-466F-AD44-E069E98BA50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38A2B21F-0C1A-4CB5-8069-A67B74AC29CC}" type="pres">
      <dgm:prSet presAssocID="{68436A0A-152E-4829-9798-CF6E7DB0312F}" presName="node" presStyleLbl="node1" presStyleIdx="2" presStyleCnt="5" custScaleX="156504" custRadScaleRad="101143" custRadScaleInc="-28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E9727-AFF4-4951-B6B6-679D78505702}" type="pres">
      <dgm:prSet presAssocID="{68436A0A-152E-4829-9798-CF6E7DB0312F}" presName="spNode" presStyleCnt="0"/>
      <dgm:spPr/>
    </dgm:pt>
    <dgm:pt modelId="{0ACE1C26-19F1-4F82-BC89-AC63D083A729}" type="pres">
      <dgm:prSet presAssocID="{242382ED-73EE-43EB-A958-ADBDC66C1037}" presName="sibTrans" presStyleLbl="sibTrans1D1" presStyleIdx="2" presStyleCnt="5"/>
      <dgm:spPr/>
      <dgm:t>
        <a:bodyPr/>
        <a:lstStyle/>
        <a:p>
          <a:endParaRPr lang="ru-RU"/>
        </a:p>
      </dgm:t>
    </dgm:pt>
    <dgm:pt modelId="{0AB7E6C7-D494-40D5-8628-9D9CFD4B9993}" type="pres">
      <dgm:prSet presAssocID="{775BDB8A-48F4-4C64-B910-9B95AD7182A3}" presName="node" presStyleLbl="node1" presStyleIdx="3" presStyleCnt="5" custScaleX="136734" custRadScaleRad="110877" custRadScaleInc="49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2BFE5-2623-4E97-B36B-B2B1C31C3748}" type="pres">
      <dgm:prSet presAssocID="{775BDB8A-48F4-4C64-B910-9B95AD7182A3}" presName="spNode" presStyleCnt="0"/>
      <dgm:spPr/>
    </dgm:pt>
    <dgm:pt modelId="{43CA03F5-60CB-44CA-9ECF-CDF993BF1341}" type="pres">
      <dgm:prSet presAssocID="{298DA5CD-A57D-439D-970D-6386C48D7DAA}" presName="sibTrans" presStyleLbl="sibTrans1D1" presStyleIdx="3" presStyleCnt="5"/>
      <dgm:spPr/>
      <dgm:t>
        <a:bodyPr/>
        <a:lstStyle/>
        <a:p>
          <a:endParaRPr lang="ru-RU"/>
        </a:p>
      </dgm:t>
    </dgm:pt>
    <dgm:pt modelId="{A50C3342-AC0A-42AB-B7A9-74D88597E011}" type="pres">
      <dgm:prSet presAssocID="{A798C792-4AD4-4818-B00A-53A44C5E690F}" presName="node" presStyleLbl="node1" presStyleIdx="4" presStyleCnt="5" custScaleX="138008" custRadScaleRad="138436" custRadScaleInc="5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3C288-B090-42C5-A31E-B2EBDE670080}" type="pres">
      <dgm:prSet presAssocID="{A798C792-4AD4-4818-B00A-53A44C5E690F}" presName="spNode" presStyleCnt="0"/>
      <dgm:spPr/>
    </dgm:pt>
    <dgm:pt modelId="{D2B8AFA2-2195-4BCE-9F05-30439D56CAC2}" type="pres">
      <dgm:prSet presAssocID="{303CB0C1-A62A-4EB5-8BC8-0CC5473F2297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2DBC9B5C-182B-48B6-A443-BE27F5BDD716}" type="presOf" srcId="{242382ED-73EE-43EB-A958-ADBDC66C1037}" destId="{0ACE1C26-19F1-4F82-BC89-AC63D083A729}" srcOrd="0" destOrd="0" presId="urn:microsoft.com/office/officeart/2005/8/layout/cycle6"/>
    <dgm:cxn modelId="{0B9DC2CE-2B6A-448F-974C-67452F0C9CB9}" type="presOf" srcId="{775BDB8A-48F4-4C64-B910-9B95AD7182A3}" destId="{0AB7E6C7-D494-40D5-8628-9D9CFD4B9993}" srcOrd="0" destOrd="0" presId="urn:microsoft.com/office/officeart/2005/8/layout/cycle6"/>
    <dgm:cxn modelId="{EFC588FB-910A-4BD8-B38C-DD4CF2E3BF2B}" srcId="{273A501A-C4E7-4692-A0E9-8D4E748690AB}" destId="{A798C792-4AD4-4818-B00A-53A44C5E690F}" srcOrd="4" destOrd="0" parTransId="{F4126DCC-8A9D-4A9D-9D95-B637BAC2DD23}" sibTransId="{303CB0C1-A62A-4EB5-8BC8-0CC5473F2297}"/>
    <dgm:cxn modelId="{14E2B974-3FE5-4E15-BE04-97F8AD185258}" type="presOf" srcId="{68436A0A-152E-4829-9798-CF6E7DB0312F}" destId="{38A2B21F-0C1A-4CB5-8069-A67B74AC29CC}" srcOrd="0" destOrd="0" presId="urn:microsoft.com/office/officeart/2005/8/layout/cycle6"/>
    <dgm:cxn modelId="{AA4086BB-EC9C-4B05-B93C-D8B45D022238}" srcId="{273A501A-C4E7-4692-A0E9-8D4E748690AB}" destId="{775BDB8A-48F4-4C64-B910-9B95AD7182A3}" srcOrd="3" destOrd="0" parTransId="{3CA9DCB5-EA35-41AF-A4F2-9C8A0391A95B}" sibTransId="{298DA5CD-A57D-439D-970D-6386C48D7DAA}"/>
    <dgm:cxn modelId="{374446CA-D786-4AED-9D6E-FDC74AFC42BD}" srcId="{273A501A-C4E7-4692-A0E9-8D4E748690AB}" destId="{68436A0A-152E-4829-9798-CF6E7DB0312F}" srcOrd="2" destOrd="0" parTransId="{8404D667-3CF5-4F25-8B25-9C36D2C6A1C1}" sibTransId="{242382ED-73EE-43EB-A958-ADBDC66C1037}"/>
    <dgm:cxn modelId="{A23C5EC2-B45E-46AF-A43C-2509E0A71553}" type="presOf" srcId="{71596172-3B95-466F-AD44-E069E98BA50B}" destId="{72CBC050-879D-4795-AAD9-A75EC13237DD}" srcOrd="0" destOrd="0" presId="urn:microsoft.com/office/officeart/2005/8/layout/cycle6"/>
    <dgm:cxn modelId="{E9EBB314-1A8B-4D25-A8E7-36B38C98DC6A}" type="presOf" srcId="{3180BBF6-A2C2-4042-BB9F-CD819F0DDD29}" destId="{86BF5080-D0D8-4097-9580-406DED6D1A29}" srcOrd="0" destOrd="0" presId="urn:microsoft.com/office/officeart/2005/8/layout/cycle6"/>
    <dgm:cxn modelId="{C6F66FA5-E4FD-4F9E-83E1-657A690389DC}" type="presOf" srcId="{A798C792-4AD4-4818-B00A-53A44C5E690F}" destId="{A50C3342-AC0A-42AB-B7A9-74D88597E011}" srcOrd="0" destOrd="0" presId="urn:microsoft.com/office/officeart/2005/8/layout/cycle6"/>
    <dgm:cxn modelId="{50F0DE1B-25A3-4A7E-A059-5D43D25250CA}" type="presOf" srcId="{7B81C915-5A4D-4595-A969-7977C8DBF9EB}" destId="{8A9813A4-4701-45C7-A773-223A7518EA8A}" srcOrd="0" destOrd="0" presId="urn:microsoft.com/office/officeart/2005/8/layout/cycle6"/>
    <dgm:cxn modelId="{FE3F0033-C161-4A9E-852E-23016ABC54B6}" type="presOf" srcId="{273A501A-C4E7-4692-A0E9-8D4E748690AB}" destId="{BC3BF019-AC02-48B7-9582-5C63A5DB29DF}" srcOrd="0" destOrd="0" presId="urn:microsoft.com/office/officeart/2005/8/layout/cycle6"/>
    <dgm:cxn modelId="{D554CF8B-2D21-4C5C-81E2-E6497932185D}" type="presOf" srcId="{298DA5CD-A57D-439D-970D-6386C48D7DAA}" destId="{43CA03F5-60CB-44CA-9ECF-CDF993BF1341}" srcOrd="0" destOrd="0" presId="urn:microsoft.com/office/officeart/2005/8/layout/cycle6"/>
    <dgm:cxn modelId="{8C526C37-2230-4AA1-9461-BD73E6794CC3}" srcId="{273A501A-C4E7-4692-A0E9-8D4E748690AB}" destId="{7B81C915-5A4D-4595-A969-7977C8DBF9EB}" srcOrd="1" destOrd="0" parTransId="{18BC53CE-56CA-41ED-AE97-F59A57566A63}" sibTransId="{71596172-3B95-466F-AD44-E069E98BA50B}"/>
    <dgm:cxn modelId="{8E7DDA79-9A31-4A55-9E05-46E91BABD2F8}" srcId="{273A501A-C4E7-4692-A0E9-8D4E748690AB}" destId="{83B64C7A-DCE5-4A49-8A46-89C034C14A31}" srcOrd="0" destOrd="0" parTransId="{CF207F18-0AC3-48BF-AFFB-68EE4E673718}" sibTransId="{3180BBF6-A2C2-4042-BB9F-CD819F0DDD29}"/>
    <dgm:cxn modelId="{73F87115-ECBD-48C0-BA57-846C83A40D13}" type="presOf" srcId="{303CB0C1-A62A-4EB5-8BC8-0CC5473F2297}" destId="{D2B8AFA2-2195-4BCE-9F05-30439D56CAC2}" srcOrd="0" destOrd="0" presId="urn:microsoft.com/office/officeart/2005/8/layout/cycle6"/>
    <dgm:cxn modelId="{EAF2A446-7DEB-4745-B047-B5A2E74C11C3}" type="presOf" srcId="{83B64C7A-DCE5-4A49-8A46-89C034C14A31}" destId="{FE7FDBE1-36F5-4046-8D8D-155A525F8F26}" srcOrd="0" destOrd="0" presId="urn:microsoft.com/office/officeart/2005/8/layout/cycle6"/>
    <dgm:cxn modelId="{0911F769-0C9E-42F2-ABFE-23D9F2686AFE}" type="presParOf" srcId="{BC3BF019-AC02-48B7-9582-5C63A5DB29DF}" destId="{FE7FDBE1-36F5-4046-8D8D-155A525F8F26}" srcOrd="0" destOrd="0" presId="urn:microsoft.com/office/officeart/2005/8/layout/cycle6"/>
    <dgm:cxn modelId="{5AD34DD5-2D9B-45BF-9D3B-3D57D1E5C992}" type="presParOf" srcId="{BC3BF019-AC02-48B7-9582-5C63A5DB29DF}" destId="{624704E6-C56E-4DB4-B7EC-34F9957C73C3}" srcOrd="1" destOrd="0" presId="urn:microsoft.com/office/officeart/2005/8/layout/cycle6"/>
    <dgm:cxn modelId="{FEECD192-8E7A-4D50-BE01-AD41F29930DC}" type="presParOf" srcId="{BC3BF019-AC02-48B7-9582-5C63A5DB29DF}" destId="{86BF5080-D0D8-4097-9580-406DED6D1A29}" srcOrd="2" destOrd="0" presId="urn:microsoft.com/office/officeart/2005/8/layout/cycle6"/>
    <dgm:cxn modelId="{94902C55-A449-4CAD-A6C0-8F458F92D320}" type="presParOf" srcId="{BC3BF019-AC02-48B7-9582-5C63A5DB29DF}" destId="{8A9813A4-4701-45C7-A773-223A7518EA8A}" srcOrd="3" destOrd="0" presId="urn:microsoft.com/office/officeart/2005/8/layout/cycle6"/>
    <dgm:cxn modelId="{645C471A-AADE-403E-B5FE-597DAC928AB9}" type="presParOf" srcId="{BC3BF019-AC02-48B7-9582-5C63A5DB29DF}" destId="{A8B58446-3981-4291-847A-75A854F4BEE2}" srcOrd="4" destOrd="0" presId="urn:microsoft.com/office/officeart/2005/8/layout/cycle6"/>
    <dgm:cxn modelId="{196AA35B-DC7F-434C-980A-CD3DA8E7A28F}" type="presParOf" srcId="{BC3BF019-AC02-48B7-9582-5C63A5DB29DF}" destId="{72CBC050-879D-4795-AAD9-A75EC13237DD}" srcOrd="5" destOrd="0" presId="urn:microsoft.com/office/officeart/2005/8/layout/cycle6"/>
    <dgm:cxn modelId="{88D18359-B864-4EB4-AD02-AE03CBB59968}" type="presParOf" srcId="{BC3BF019-AC02-48B7-9582-5C63A5DB29DF}" destId="{38A2B21F-0C1A-4CB5-8069-A67B74AC29CC}" srcOrd="6" destOrd="0" presId="urn:microsoft.com/office/officeart/2005/8/layout/cycle6"/>
    <dgm:cxn modelId="{779D3406-332B-4236-8058-C7E2F6C7BE46}" type="presParOf" srcId="{BC3BF019-AC02-48B7-9582-5C63A5DB29DF}" destId="{C05E9727-AFF4-4951-B6B6-679D78505702}" srcOrd="7" destOrd="0" presId="urn:microsoft.com/office/officeart/2005/8/layout/cycle6"/>
    <dgm:cxn modelId="{29D7A4B4-7116-4341-B8D3-8EE7DC9A1F83}" type="presParOf" srcId="{BC3BF019-AC02-48B7-9582-5C63A5DB29DF}" destId="{0ACE1C26-19F1-4F82-BC89-AC63D083A729}" srcOrd="8" destOrd="0" presId="urn:microsoft.com/office/officeart/2005/8/layout/cycle6"/>
    <dgm:cxn modelId="{FA776DB4-8931-47C7-825A-2907B02F4C37}" type="presParOf" srcId="{BC3BF019-AC02-48B7-9582-5C63A5DB29DF}" destId="{0AB7E6C7-D494-40D5-8628-9D9CFD4B9993}" srcOrd="9" destOrd="0" presId="urn:microsoft.com/office/officeart/2005/8/layout/cycle6"/>
    <dgm:cxn modelId="{042A4233-47EC-483C-B641-8D2FC2F9AFC9}" type="presParOf" srcId="{BC3BF019-AC02-48B7-9582-5C63A5DB29DF}" destId="{0232BFE5-2623-4E97-B36B-B2B1C31C3748}" srcOrd="10" destOrd="0" presId="urn:microsoft.com/office/officeart/2005/8/layout/cycle6"/>
    <dgm:cxn modelId="{397D245C-1BC4-49FD-ABD9-8A6E1AF47DEA}" type="presParOf" srcId="{BC3BF019-AC02-48B7-9582-5C63A5DB29DF}" destId="{43CA03F5-60CB-44CA-9ECF-CDF993BF1341}" srcOrd="11" destOrd="0" presId="urn:microsoft.com/office/officeart/2005/8/layout/cycle6"/>
    <dgm:cxn modelId="{63FDF19D-1E10-4377-8062-886889F76AC8}" type="presParOf" srcId="{BC3BF019-AC02-48B7-9582-5C63A5DB29DF}" destId="{A50C3342-AC0A-42AB-B7A9-74D88597E011}" srcOrd="12" destOrd="0" presId="urn:microsoft.com/office/officeart/2005/8/layout/cycle6"/>
    <dgm:cxn modelId="{E0F7C674-39A8-4D75-B77A-64CA01189168}" type="presParOf" srcId="{BC3BF019-AC02-48B7-9582-5C63A5DB29DF}" destId="{FF13C288-B090-42C5-A31E-B2EBDE670080}" srcOrd="13" destOrd="0" presId="urn:microsoft.com/office/officeart/2005/8/layout/cycle6"/>
    <dgm:cxn modelId="{BB5A12BE-87F8-48A7-A975-B9D1DE887EFA}" type="presParOf" srcId="{BC3BF019-AC02-48B7-9582-5C63A5DB29DF}" destId="{D2B8AFA2-2195-4BCE-9F05-30439D56CAC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FDBE1-36F5-4046-8D8D-155A525F8F26}">
      <dsp:nvSpPr>
        <dsp:cNvPr id="0" name=""/>
        <dsp:cNvSpPr/>
      </dsp:nvSpPr>
      <dsp:spPr>
        <a:xfrm>
          <a:off x="3783006" y="-11604"/>
          <a:ext cx="3306263" cy="15968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Мобильная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уличная площадка</a:t>
          </a: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"Знаю! Умею! Научу!"</a:t>
          </a: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endParaRPr lang="ru-RU" sz="2000" b="1" kern="1200" dirty="0" smtClean="0">
            <a:latin typeface="Arial Narrow" panose="020B0606020202030204" pitchFamily="34" charset="0"/>
            <a:ea typeface="Verdana" panose="020B0604030504040204" pitchFamily="34" charset="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1 065,2 тыс. руб.</a:t>
          </a:r>
          <a:endParaRPr lang="ru-RU" sz="3000" kern="1200" dirty="0">
            <a:latin typeface="Arial Narrow" panose="020B0606020202030204" pitchFamily="34" charset="0"/>
          </a:endParaRPr>
        </a:p>
      </dsp:txBody>
      <dsp:txXfrm>
        <a:off x="3860956" y="66346"/>
        <a:ext cx="3150363" cy="1440920"/>
      </dsp:txXfrm>
    </dsp:sp>
    <dsp:sp modelId="{86BF5080-D0D8-4097-9580-406DED6D1A29}">
      <dsp:nvSpPr>
        <dsp:cNvPr id="0" name=""/>
        <dsp:cNvSpPr/>
      </dsp:nvSpPr>
      <dsp:spPr>
        <a:xfrm>
          <a:off x="4263951" y="1172975"/>
          <a:ext cx="6116535" cy="6116535"/>
        </a:xfrm>
        <a:custGeom>
          <a:avLst/>
          <a:gdLst/>
          <a:ahLst/>
          <a:cxnLst/>
          <a:rect l="0" t="0" r="0" b="0"/>
          <a:pathLst>
            <a:path>
              <a:moveTo>
                <a:pt x="2847289" y="7285"/>
              </a:moveTo>
              <a:arcTo wR="3058267" hR="3058267" stAng="15962654" swAng="248359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813A4-4701-45C7-A773-223A7518EA8A}">
      <dsp:nvSpPr>
        <dsp:cNvPr id="0" name=""/>
        <dsp:cNvSpPr/>
      </dsp:nvSpPr>
      <dsp:spPr>
        <a:xfrm>
          <a:off x="7915465" y="1816381"/>
          <a:ext cx="3232514" cy="153203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Универсальная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спортивная площадка </a:t>
          </a: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"На старт!"</a:t>
          </a: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endParaRPr lang="ru-RU" sz="2000" b="1" kern="1200" dirty="0" smtClean="0">
            <a:latin typeface="Arial Narrow" panose="020B0606020202030204" pitchFamily="34" charset="0"/>
            <a:ea typeface="Verdana" panose="020B0604030504040204" pitchFamily="34" charset="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2 390,6 тыс. руб.</a:t>
          </a:r>
          <a:endParaRPr lang="ru-RU" sz="3000" kern="1200" dirty="0">
            <a:latin typeface="Arial Narrow" panose="020B0606020202030204" pitchFamily="34" charset="0"/>
          </a:endParaRPr>
        </a:p>
      </dsp:txBody>
      <dsp:txXfrm>
        <a:off x="7990253" y="1891169"/>
        <a:ext cx="3082938" cy="1382454"/>
      </dsp:txXfrm>
    </dsp:sp>
    <dsp:sp modelId="{72CBC050-879D-4795-AAD9-A75EC13237DD}">
      <dsp:nvSpPr>
        <dsp:cNvPr id="0" name=""/>
        <dsp:cNvSpPr/>
      </dsp:nvSpPr>
      <dsp:spPr>
        <a:xfrm>
          <a:off x="3645103" y="-327234"/>
          <a:ext cx="6116535" cy="6116535"/>
        </a:xfrm>
        <a:custGeom>
          <a:avLst/>
          <a:gdLst/>
          <a:ahLst/>
          <a:cxnLst/>
          <a:rect l="0" t="0" r="0" b="0"/>
          <a:pathLst>
            <a:path>
              <a:moveTo>
                <a:pt x="6048522" y="3699658"/>
              </a:moveTo>
              <a:arcTo wR="3058267" hR="3058267" stAng="726369" swAng="2782824"/>
            </a:path>
          </a:pathLst>
        </a:custGeom>
        <a:noFill/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A2B21F-0C1A-4CB5-8069-A67B74AC29CC}">
      <dsp:nvSpPr>
        <dsp:cNvPr id="0" name=""/>
        <dsp:cNvSpPr/>
      </dsp:nvSpPr>
      <dsp:spPr>
        <a:xfrm>
          <a:off x="5833808" y="5351001"/>
          <a:ext cx="3688752" cy="153203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46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"</a:t>
          </a:r>
          <a:r>
            <a:rPr lang="ru-RU" sz="2000" b="1" kern="1200" dirty="0" err="1" smtClean="0">
              <a:latin typeface="Arial Narrow" panose="020B0606020202030204" pitchFamily="34" charset="0"/>
              <a:ea typeface="Verdana" panose="020B0604030504040204" pitchFamily="34" charset="0"/>
            </a:rPr>
            <a:t>Авиадворик</a:t>
          </a: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"</a:t>
          </a:r>
        </a:p>
        <a:p>
          <a:pPr lvl="0" algn="ctr" defTabSz="889000">
            <a:lnSpc>
              <a:spcPts val="36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1 975,1 тыс. руб.</a:t>
          </a:r>
          <a:endParaRPr lang="ru-RU" sz="3000" kern="1200" dirty="0">
            <a:latin typeface="Arial Narrow" panose="020B0606020202030204" pitchFamily="34" charset="0"/>
          </a:endParaRPr>
        </a:p>
      </dsp:txBody>
      <dsp:txXfrm>
        <a:off x="5908596" y="5425789"/>
        <a:ext cx="3539176" cy="1382454"/>
      </dsp:txXfrm>
    </dsp:sp>
    <dsp:sp modelId="{0ACE1C26-19F1-4F82-BC89-AC63D083A729}">
      <dsp:nvSpPr>
        <dsp:cNvPr id="0" name=""/>
        <dsp:cNvSpPr/>
      </dsp:nvSpPr>
      <dsp:spPr>
        <a:xfrm>
          <a:off x="2058668" y="950292"/>
          <a:ext cx="6116535" cy="6116535"/>
        </a:xfrm>
        <a:custGeom>
          <a:avLst/>
          <a:gdLst/>
          <a:ahLst/>
          <a:cxnLst/>
          <a:rect l="0" t="0" r="0" b="0"/>
          <a:pathLst>
            <a:path>
              <a:moveTo>
                <a:pt x="4082844" y="5939802"/>
              </a:moveTo>
              <a:arcTo wR="3058267" hR="3058267" stAng="4225580" swAng="2348848"/>
            </a:path>
          </a:pathLst>
        </a:custGeom>
        <a:noFill/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7E6C7-D494-40D5-8628-9D9CFD4B9993}">
      <dsp:nvSpPr>
        <dsp:cNvPr id="0" name=""/>
        <dsp:cNvSpPr/>
      </dsp:nvSpPr>
      <dsp:spPr>
        <a:xfrm>
          <a:off x="1450414" y="5350998"/>
          <a:ext cx="3222779" cy="153203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Детская площадка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"Море волнуется раз!"</a:t>
          </a:r>
        </a:p>
        <a:p>
          <a:pPr lvl="0" algn="ctr" defTabSz="889000">
            <a:lnSpc>
              <a:spcPts val="3600"/>
            </a:lnSpc>
            <a:spcBef>
              <a:spcPct val="0"/>
            </a:spcBef>
            <a:spcAft>
              <a:spcPts val="1200"/>
            </a:spcAft>
          </a:pPr>
          <a:r>
            <a:rPr lang="ru-RU" sz="3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1 403,1 тыс. руб.</a:t>
          </a:r>
          <a:endParaRPr lang="ru-RU" sz="3000" kern="1200" dirty="0">
            <a:latin typeface="Arial Narrow" panose="020B0606020202030204" pitchFamily="34" charset="0"/>
          </a:endParaRPr>
        </a:p>
      </dsp:txBody>
      <dsp:txXfrm>
        <a:off x="1525202" y="5425786"/>
        <a:ext cx="3073203" cy="1382454"/>
      </dsp:txXfrm>
    </dsp:sp>
    <dsp:sp modelId="{43CA03F5-60CB-44CA-9ECF-CDF993BF1341}">
      <dsp:nvSpPr>
        <dsp:cNvPr id="0" name=""/>
        <dsp:cNvSpPr/>
      </dsp:nvSpPr>
      <dsp:spPr>
        <a:xfrm>
          <a:off x="1425927" y="-68744"/>
          <a:ext cx="6116535" cy="6116535"/>
        </a:xfrm>
        <a:custGeom>
          <a:avLst/>
          <a:gdLst/>
          <a:ahLst/>
          <a:cxnLst/>
          <a:rect l="0" t="0" r="0" b="0"/>
          <a:pathLst>
            <a:path>
              <a:moveTo>
                <a:pt x="1096417" y="5404359"/>
              </a:moveTo>
              <a:arcTo wR="3058267" hR="3058267" stAng="7794184" swAng="2729781"/>
            </a:path>
          </a:pathLst>
        </a:custGeom>
        <a:noFill/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C3342-AC0A-42AB-B7A9-74D88597E011}">
      <dsp:nvSpPr>
        <dsp:cNvPr id="0" name=""/>
        <dsp:cNvSpPr/>
      </dsp:nvSpPr>
      <dsp:spPr>
        <a:xfrm>
          <a:off x="0" y="1678768"/>
          <a:ext cx="3252807" cy="153203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4600"/>
            </a:lnSpc>
            <a:spcBef>
              <a:spcPct val="0"/>
            </a:spcBef>
            <a:spcAft>
              <a:spcPts val="1200"/>
            </a:spcAft>
          </a:pPr>
          <a:r>
            <a:rPr lang="ru-RU" sz="2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"Безопасные игры"</a:t>
          </a:r>
        </a:p>
        <a:p>
          <a:pPr lvl="0" algn="ctr" defTabSz="889000">
            <a:lnSpc>
              <a:spcPts val="3600"/>
            </a:lnSpc>
            <a:spcBef>
              <a:spcPct val="0"/>
            </a:spcBef>
            <a:spcAft>
              <a:spcPts val="1200"/>
            </a:spcAft>
          </a:pPr>
          <a:r>
            <a:rPr lang="ru-RU" sz="3000" b="1" kern="1200" dirty="0" smtClean="0">
              <a:latin typeface="Arial Narrow" panose="020B0606020202030204" pitchFamily="34" charset="0"/>
              <a:ea typeface="Verdana" panose="020B0604030504040204" pitchFamily="34" charset="0"/>
            </a:rPr>
            <a:t>990,0 тыс. руб.</a:t>
          </a:r>
          <a:endParaRPr lang="ru-RU" sz="3000" kern="1200" dirty="0">
            <a:latin typeface="Arial Narrow" panose="020B0606020202030204" pitchFamily="34" charset="0"/>
          </a:endParaRPr>
        </a:p>
      </dsp:txBody>
      <dsp:txXfrm>
        <a:off x="74788" y="1753556"/>
        <a:ext cx="3103231" cy="1382454"/>
      </dsp:txXfrm>
    </dsp:sp>
    <dsp:sp modelId="{D2B8AFA2-2195-4BCE-9F05-30439D56CAC2}">
      <dsp:nvSpPr>
        <dsp:cNvPr id="0" name=""/>
        <dsp:cNvSpPr/>
      </dsp:nvSpPr>
      <dsp:spPr>
        <a:xfrm>
          <a:off x="329415" y="1339978"/>
          <a:ext cx="6116535" cy="6116535"/>
        </a:xfrm>
        <a:custGeom>
          <a:avLst/>
          <a:gdLst/>
          <a:ahLst/>
          <a:cxnLst/>
          <a:rect l="0" t="0" r="0" b="0"/>
          <a:pathLst>
            <a:path>
              <a:moveTo>
                <a:pt x="1675402" y="330505"/>
              </a:moveTo>
              <a:arcTo wR="3058267" hR="3058267" stAng="14587010" swAng="2038137"/>
            </a:path>
          </a:pathLst>
        </a:custGeom>
        <a:noFill/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28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66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01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23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52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9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4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78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09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45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74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62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8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21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93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9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86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11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71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69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18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7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64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38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038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6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04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96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36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38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9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6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2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svg"/><Relationship Id="rId21" Type="http://schemas.microsoft.com/office/2007/relationships/hdphoto" Target="../media/hdphoto7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34" Type="http://schemas.openxmlformats.org/officeDocument/2006/relationships/image" Target="../media/image27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33" Type="http://schemas.openxmlformats.org/officeDocument/2006/relationships/image" Target="../media/image26.pn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9" Type="http://schemas.openxmlformats.org/officeDocument/2006/relationships/image" Target="../media/image24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17.png"/><Relationship Id="rId6" Type="http://schemas.openxmlformats.org/officeDocument/2006/relationships/image" Target="../media/image5.svg"/><Relationship Id="rId32" Type="http://schemas.openxmlformats.org/officeDocument/2006/relationships/image" Target="../media/image25.png"/><Relationship Id="rId24" Type="http://schemas.openxmlformats.org/officeDocument/2006/relationships/image" Target="../media/image22.svg"/><Relationship Id="rId37" Type="http://schemas.openxmlformats.org/officeDocument/2006/relationships/image" Target="../media/image12.svg"/><Relationship Id="rId15" Type="http://schemas.openxmlformats.org/officeDocument/2006/relationships/image" Target="../media/image9.svg"/><Relationship Id="rId28" Type="http://schemas.openxmlformats.org/officeDocument/2006/relationships/image" Target="../media/image23.png"/><Relationship Id="rId36" Type="http://schemas.openxmlformats.org/officeDocument/2006/relationships/image" Target="../media/image29.png"/><Relationship Id="rId10" Type="http://schemas.openxmlformats.org/officeDocument/2006/relationships/image" Target="../media/image16.png"/><Relationship Id="rId31" Type="http://schemas.openxmlformats.org/officeDocument/2006/relationships/hyperlink" Target="https://www.arhcity.ru/?page=226/3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15.svg"/><Relationship Id="rId35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diagramData" Target="../diagrams/data1.xml"/><Relationship Id="rId12" Type="http://schemas.openxmlformats.org/officeDocument/2006/relationships/image" Target="../media/image55.png"/><Relationship Id="rId17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diagramDrawing" Target="../diagrams/drawing1.xml"/><Relationship Id="rId5" Type="http://schemas.openxmlformats.org/officeDocument/2006/relationships/image" Target="../media/image13.svg"/><Relationship Id="rId15" Type="http://schemas.openxmlformats.org/officeDocument/2006/relationships/image" Target="../media/image5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4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8" Type="http://schemas.openxmlformats.org/officeDocument/2006/relationships/image" Target="../media/image39.svg"/><Relationship Id="rId39" Type="http://schemas.openxmlformats.org/officeDocument/2006/relationships/image" Target="../media/image58.svg"/><Relationship Id="rId13" Type="http://schemas.openxmlformats.org/officeDocument/2006/relationships/image" Target="../media/image12.svg"/><Relationship Id="rId51" Type="http://schemas.openxmlformats.org/officeDocument/2006/relationships/image" Target="../media/image69.png"/><Relationship Id="rId21" Type="http://schemas.openxmlformats.org/officeDocument/2006/relationships/image" Target="../media/image61.png"/><Relationship Id="rId34" Type="http://schemas.openxmlformats.org/officeDocument/2006/relationships/image" Target="../media/image63.png"/><Relationship Id="rId42" Type="http://schemas.openxmlformats.org/officeDocument/2006/relationships/image" Target="../media/image29.png"/><Relationship Id="rId47" Type="http://schemas.openxmlformats.org/officeDocument/2006/relationships/image" Target="../media/image27.png"/><Relationship Id="rId50" Type="http://schemas.openxmlformats.org/officeDocument/2006/relationships/image" Target="../media/image68.png"/><Relationship Id="rId55" Type="http://schemas.openxmlformats.org/officeDocument/2006/relationships/image" Target="../media/image41.svg"/><Relationship Id="rId12" Type="http://schemas.openxmlformats.org/officeDocument/2006/relationships/image" Target="../media/image60.png"/><Relationship Id="rId33" Type="http://schemas.openxmlformats.org/officeDocument/2006/relationships/image" Target="../media/image62.png"/><Relationship Id="rId46" Type="http://schemas.openxmlformats.org/officeDocument/2006/relationships/image" Target="../media/image25.png"/><Relationship Id="rId38" Type="http://schemas.openxmlformats.org/officeDocument/2006/relationships/image" Target="../media/image44.svg"/><Relationship Id="rId59" Type="http://schemas.openxmlformats.org/officeDocument/2006/relationships/image" Target="../media/image46.svg"/><Relationship Id="rId2" Type="http://schemas.openxmlformats.org/officeDocument/2006/relationships/image" Target="../media/image16.png"/><Relationship Id="rId20" Type="http://schemas.openxmlformats.org/officeDocument/2006/relationships/image" Target="../media/image41.svg"/><Relationship Id="rId41" Type="http://schemas.openxmlformats.org/officeDocument/2006/relationships/image" Target="../media/image66.png"/><Relationship Id="rId29" Type="http://schemas.openxmlformats.org/officeDocument/2006/relationships/image" Target="../media/image25.svg"/><Relationship Id="rId54" Type="http://schemas.openxmlformats.org/officeDocument/2006/relationships/image" Target="../media/image71.png"/><Relationship Id="rId1" Type="http://schemas.openxmlformats.org/officeDocument/2006/relationships/slideLayout" Target="../slideLayouts/slideLayout40.xml"/><Relationship Id="rId11" Type="http://schemas.openxmlformats.org/officeDocument/2006/relationships/image" Target="../media/image26.png"/><Relationship Id="rId32" Type="http://schemas.openxmlformats.org/officeDocument/2006/relationships/image" Target="../media/image52.svg"/><Relationship Id="rId40" Type="http://schemas.openxmlformats.org/officeDocument/2006/relationships/image" Target="../media/image65.png"/><Relationship Id="rId45" Type="http://schemas.openxmlformats.org/officeDocument/2006/relationships/hyperlink" Target="https://www.arhcity.ru/?page=226/3" TargetMode="External"/><Relationship Id="rId24" Type="http://schemas.openxmlformats.org/officeDocument/2006/relationships/image" Target="../media/image22.svg"/><Relationship Id="rId53" Type="http://schemas.openxmlformats.org/officeDocument/2006/relationships/image" Target="../media/image39.svg"/><Relationship Id="rId58" Type="http://schemas.openxmlformats.org/officeDocument/2006/relationships/image" Target="../media/image74.png"/><Relationship Id="rId49" Type="http://schemas.openxmlformats.org/officeDocument/2006/relationships/image" Target="../media/image30.png"/><Relationship Id="rId57" Type="http://schemas.openxmlformats.org/officeDocument/2006/relationships/image" Target="../media/image73.png"/><Relationship Id="rId10" Type="http://schemas.openxmlformats.org/officeDocument/2006/relationships/image" Target="../media/image8.svg"/><Relationship Id="rId19" Type="http://schemas.openxmlformats.org/officeDocument/2006/relationships/image" Target="../media/image40.svg"/><Relationship Id="rId44" Type="http://schemas.openxmlformats.org/officeDocument/2006/relationships/image" Target="../media/image28.png"/><Relationship Id="rId31" Type="http://schemas.openxmlformats.org/officeDocument/2006/relationships/image" Target="../media/image37.svg"/><Relationship Id="rId52" Type="http://schemas.openxmlformats.org/officeDocument/2006/relationships/image" Target="../media/image70.png"/><Relationship Id="rId60" Type="http://schemas.openxmlformats.org/officeDocument/2006/relationships/image" Target="../media/image21.png"/><Relationship Id="rId9" Type="http://schemas.openxmlformats.org/officeDocument/2006/relationships/image" Target="../media/image15.png"/><Relationship Id="rId35" Type="http://schemas.openxmlformats.org/officeDocument/2006/relationships/image" Target="../media/image64.png"/><Relationship Id="rId43" Type="http://schemas.openxmlformats.org/officeDocument/2006/relationships/image" Target="../media/image67.png"/><Relationship Id="rId48" Type="http://schemas.openxmlformats.org/officeDocument/2006/relationships/image" Target="../media/image19.svg"/><Relationship Id="rId56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80.png"/><Relationship Id="rId18" Type="http://schemas.openxmlformats.org/officeDocument/2006/relationships/image" Target="../media/image32.svg"/><Relationship Id="rId3" Type="http://schemas.openxmlformats.org/officeDocument/2006/relationships/image" Target="../media/image2.svg"/><Relationship Id="rId21" Type="http://schemas.openxmlformats.org/officeDocument/2006/relationships/image" Target="../media/image84.png"/><Relationship Id="rId7" Type="http://schemas.openxmlformats.org/officeDocument/2006/relationships/image" Target="../media/image77.png"/><Relationship Id="rId12" Type="http://schemas.openxmlformats.org/officeDocument/2006/relationships/image" Target="../media/image26.svg"/><Relationship Id="rId17" Type="http://schemas.openxmlformats.org/officeDocument/2006/relationships/image" Target="../media/image82.png"/><Relationship Id="rId2" Type="http://schemas.openxmlformats.org/officeDocument/2006/relationships/image" Target="../media/image1.png"/><Relationship Id="rId16" Type="http://schemas.openxmlformats.org/officeDocument/2006/relationships/image" Target="../media/image30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svg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10" Type="http://schemas.openxmlformats.org/officeDocument/2006/relationships/image" Target="../media/image24.svg"/><Relationship Id="rId19" Type="http://schemas.openxmlformats.org/officeDocument/2006/relationships/image" Target="../media/image83.png"/><Relationship Id="rId4" Type="http://schemas.openxmlformats.org/officeDocument/2006/relationships/image" Target="../media/image75.jpeg"/><Relationship Id="rId9" Type="http://schemas.openxmlformats.org/officeDocument/2006/relationships/image" Target="../media/image78.png"/><Relationship Id="rId14" Type="http://schemas.openxmlformats.org/officeDocument/2006/relationships/image" Target="../media/image28.svg"/><Relationship Id="rId22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0790" y="257462"/>
            <a:ext cx="5066685" cy="11375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287169"/>
            <a:ext cx="17999663" cy="89998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1984375"/>
            <a:ext cx="11998598" cy="3231654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0"/>
              </a:lnSpc>
            </a:pPr>
            <a:r>
              <a:rPr lang="en-US" sz="60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FFFFFF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Опыт реализации </a:t>
            </a:r>
          </a:p>
          <a:p>
            <a:pPr algn="ctr">
              <a:lnSpc>
                <a:spcPts val="6250"/>
              </a:lnSpc>
            </a:pPr>
            <a:r>
              <a:rPr lang="en-US" sz="60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FFFFFF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инициативного бюджетирования </a:t>
            </a:r>
          </a:p>
          <a:p>
            <a:pPr algn="ctr">
              <a:lnSpc>
                <a:spcPts val="6250"/>
              </a:lnSpc>
            </a:pPr>
            <a:r>
              <a:rPr lang="en-US" sz="60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FFFFFF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в городском округе </a:t>
            </a:r>
          </a:p>
          <a:p>
            <a:pPr marL="0" lvl="0" indent="0" algn="ctr">
              <a:lnSpc>
                <a:spcPts val="6250"/>
              </a:lnSpc>
              <a:spcBef>
                <a:spcPct val="0"/>
              </a:spcBef>
            </a:pPr>
            <a:r>
              <a:rPr lang="en-US" sz="60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FFFFFF"/>
                </a:solidFill>
                <a:latin typeface="Arial Narrow" panose="020B0606020202030204" pitchFamily="34" charset="0"/>
                <a:ea typeface="Segoe UI Emoji" panose="020B0502040204020203" pitchFamily="34" charset="0"/>
              </a:rPr>
              <a:t>"Город Архангельск"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0790" y="257462"/>
            <a:ext cx="5066685" cy="1137553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 rot="12922">
            <a:off x="3373916" y="9128556"/>
            <a:ext cx="2438664" cy="743739"/>
            <a:chOff x="1510163" y="2675968"/>
            <a:chExt cx="1737348" cy="360503"/>
          </a:xfrm>
        </p:grpSpPr>
        <p:sp>
          <p:nvSpPr>
            <p:cNvPr id="45" name="Пятиугольник 44"/>
            <p:cNvSpPr/>
            <p:nvPr/>
          </p:nvSpPr>
          <p:spPr>
            <a:xfrm>
              <a:off x="1510163" y="2675968"/>
              <a:ext cx="1737348" cy="360503"/>
            </a:xfrm>
            <a:prstGeom prst="homePlate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dirty="0">
                <a:latin typeface="Arial Narrow" panose="020B060602020203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77041" y="2713760"/>
              <a:ext cx="1072799" cy="254510"/>
            </a:xfrm>
            <a:prstGeom prst="rect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latin typeface="Franklin Gothic Demi" panose="020B0703020102020204" pitchFamily="34" charset="0"/>
                </a:defRPr>
              </a:lvl1pPr>
            </a:lstStyle>
            <a:p>
              <a:r>
                <a:rPr lang="ru-RU" sz="45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2020</a:t>
              </a:r>
            </a:p>
          </p:txBody>
        </p:sp>
      </p:grpSp>
      <p:sp>
        <p:nvSpPr>
          <p:cNvPr id="49" name="Пятиугольник 48"/>
          <p:cNvSpPr/>
          <p:nvPr/>
        </p:nvSpPr>
        <p:spPr>
          <a:xfrm rot="12922">
            <a:off x="411097" y="9127236"/>
            <a:ext cx="2343921" cy="740660"/>
          </a:xfrm>
          <a:prstGeom prst="homePlate">
            <a:avLst/>
          </a:prstGeom>
          <a:gradFill flip="none" rotWithShape="1">
            <a:gsLst>
              <a:gs pos="0">
                <a:srgbClr val="60DEDB">
                  <a:lumMod val="63000"/>
                </a:srgbClr>
              </a:gs>
              <a:gs pos="100000">
                <a:srgbClr val="00B0F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Franklin Gothic Demi" panose="020B0703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2922">
            <a:off x="881143" y="9105150"/>
            <a:ext cx="123623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2019</a:t>
            </a:r>
            <a:endParaRPr lang="ru-RU" sz="4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0800000">
            <a:off x="194337" y="2754178"/>
            <a:ext cx="2667000" cy="602590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 rot="10800000">
            <a:off x="3089350" y="2754178"/>
            <a:ext cx="2642360" cy="599442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 rot="10800000">
            <a:off x="6130701" y="2738439"/>
            <a:ext cx="2580825" cy="599442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 rot="10800000">
            <a:off x="8981547" y="2727926"/>
            <a:ext cx="2739192" cy="599442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 rot="10800000">
            <a:off x="11908755" y="2720748"/>
            <a:ext cx="2847568" cy="597339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42" y="6328115"/>
            <a:ext cx="1305287" cy="23974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29" y="5372100"/>
            <a:ext cx="1321182" cy="335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04" y="7228428"/>
            <a:ext cx="1291646" cy="148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49" y="6711809"/>
            <a:ext cx="1289179" cy="200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93" y="6328114"/>
            <a:ext cx="1361049" cy="238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42" y="5822007"/>
            <a:ext cx="1369597" cy="28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754" y="5295899"/>
            <a:ext cx="1522093" cy="339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848" y="4838700"/>
            <a:ext cx="1325476" cy="388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3053265" y="7479351"/>
            <a:ext cx="13887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инициатив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82129" y="7437873"/>
            <a:ext cx="138879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инициативы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976219" y="7445374"/>
            <a:ext cx="13887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инициатив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975402" y="7433388"/>
            <a:ext cx="13887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инициатив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10529" y="7138458"/>
            <a:ext cx="138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8 730,7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ыс. руб.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88261" y="7138964"/>
            <a:ext cx="138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4 370,8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ыс. руб.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351142" y="7138964"/>
            <a:ext cx="138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7 842,0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ыс. руб.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3399188" y="7138964"/>
            <a:ext cx="138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10 572,2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ыс. руб.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 rot="12922">
            <a:off x="6329119" y="9096844"/>
            <a:ext cx="2438664" cy="743739"/>
            <a:chOff x="1510163" y="2675968"/>
            <a:chExt cx="1737348" cy="360503"/>
          </a:xfrm>
        </p:grpSpPr>
        <p:sp>
          <p:nvSpPr>
            <p:cNvPr id="81" name="Пятиугольник 80"/>
            <p:cNvSpPr/>
            <p:nvPr/>
          </p:nvSpPr>
          <p:spPr>
            <a:xfrm>
              <a:off x="1510163" y="2675968"/>
              <a:ext cx="1737348" cy="360503"/>
            </a:xfrm>
            <a:prstGeom prst="homePlate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dirty="0">
                <a:latin typeface="Arial Narrow" panose="020B060602020203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751669" y="2720021"/>
              <a:ext cx="1072799" cy="254510"/>
            </a:xfrm>
            <a:prstGeom prst="rect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latin typeface="Franklin Gothic Demi" panose="020B0703020102020204" pitchFamily="34" charset="0"/>
                </a:defRPr>
              </a:lvl1pPr>
            </a:lstStyle>
            <a:p>
              <a:r>
                <a:rPr lang="ru-RU" sz="45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2021</a:t>
              </a:r>
              <a:endParaRPr lang="ru-RU" sz="45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 rot="12922">
            <a:off x="9280686" y="9125695"/>
            <a:ext cx="2438664" cy="743739"/>
            <a:chOff x="1510163" y="2675968"/>
            <a:chExt cx="1737348" cy="360503"/>
          </a:xfrm>
        </p:grpSpPr>
        <p:sp>
          <p:nvSpPr>
            <p:cNvPr id="84" name="Пятиугольник 83"/>
            <p:cNvSpPr/>
            <p:nvPr/>
          </p:nvSpPr>
          <p:spPr>
            <a:xfrm>
              <a:off x="1510163" y="2675968"/>
              <a:ext cx="1737348" cy="360503"/>
            </a:xfrm>
            <a:prstGeom prst="homePlate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dirty="0">
                <a:latin typeface="Arial Narrow" panose="020B060602020203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788571" y="2713731"/>
              <a:ext cx="1072799" cy="254510"/>
            </a:xfrm>
            <a:prstGeom prst="rect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latin typeface="Franklin Gothic Demi" panose="020B0703020102020204" pitchFamily="34" charset="0"/>
                </a:defRPr>
              </a:lvl1pPr>
            </a:lstStyle>
            <a:p>
              <a:r>
                <a:rPr lang="ru-RU" sz="45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2022</a:t>
              </a:r>
              <a:endParaRPr lang="ru-RU" sz="45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 rot="12922">
            <a:off x="12316269" y="9065133"/>
            <a:ext cx="2438664" cy="743739"/>
            <a:chOff x="1510163" y="2675968"/>
            <a:chExt cx="1737348" cy="360503"/>
          </a:xfrm>
        </p:grpSpPr>
        <p:sp>
          <p:nvSpPr>
            <p:cNvPr id="87" name="Пятиугольник 86"/>
            <p:cNvSpPr/>
            <p:nvPr/>
          </p:nvSpPr>
          <p:spPr>
            <a:xfrm>
              <a:off x="1510163" y="2675968"/>
              <a:ext cx="1737348" cy="360503"/>
            </a:xfrm>
            <a:prstGeom prst="homePlate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dirty="0">
                <a:latin typeface="Arial Narrow" panose="020B060602020203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767844" y="2735351"/>
              <a:ext cx="1072799" cy="254510"/>
            </a:xfrm>
            <a:prstGeom prst="rect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latin typeface="Franklin Gothic Demi" panose="020B0703020102020204" pitchFamily="34" charset="0"/>
                </a:defRPr>
              </a:lvl1pPr>
            </a:lstStyle>
            <a:p>
              <a:r>
                <a:rPr lang="ru-RU" sz="45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2023</a:t>
              </a:r>
              <a:endParaRPr lang="ru-RU" sz="45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 rot="12922">
            <a:off x="15311138" y="9096844"/>
            <a:ext cx="2438664" cy="743739"/>
            <a:chOff x="1510163" y="2675968"/>
            <a:chExt cx="1737348" cy="360503"/>
          </a:xfrm>
        </p:grpSpPr>
        <p:sp>
          <p:nvSpPr>
            <p:cNvPr id="90" name="Пятиугольник 89"/>
            <p:cNvSpPr/>
            <p:nvPr/>
          </p:nvSpPr>
          <p:spPr>
            <a:xfrm>
              <a:off x="1510163" y="2675968"/>
              <a:ext cx="1737348" cy="360503"/>
            </a:xfrm>
            <a:prstGeom prst="homePlate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0" dirty="0">
                <a:latin typeface="Arial Narrow" panose="020B060602020203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842352" y="2713594"/>
              <a:ext cx="1072799" cy="254510"/>
            </a:xfrm>
            <a:prstGeom prst="rect">
              <a:avLst/>
            </a:prstGeom>
            <a:gradFill flip="none" rotWithShape="1">
              <a:gsLst>
                <a:gs pos="0">
                  <a:srgbClr val="60DEDB">
                    <a:lumMod val="6300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latin typeface="Franklin Gothic Demi" panose="020B0703020102020204" pitchFamily="34" charset="0"/>
                </a:defRPr>
              </a:lvl1pPr>
            </a:lstStyle>
            <a:p>
              <a:r>
                <a:rPr lang="ru-RU" sz="45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2024</a:t>
              </a:r>
              <a:endParaRPr lang="ru-RU" sz="45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160" y="-462927"/>
            <a:ext cx="4227840" cy="30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36" y="6831426"/>
            <a:ext cx="1304925" cy="195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152400" y="7523281"/>
            <a:ext cx="13887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инициатив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 rot="10800000">
            <a:off x="15106686" y="2706484"/>
            <a:ext cx="2847568" cy="597339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685" y="5295899"/>
            <a:ext cx="1522093" cy="33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779" y="2933700"/>
            <a:ext cx="1325476" cy="577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15173333" y="7419124"/>
            <a:ext cx="13887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инициатив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1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96" y="6328115"/>
            <a:ext cx="1393042" cy="24519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xtLst/>
        </p:spPr>
      </p:pic>
      <p:sp>
        <p:nvSpPr>
          <p:cNvPr id="99" name="TextBox 98"/>
          <p:cNvSpPr txBox="1"/>
          <p:nvPr/>
        </p:nvSpPr>
        <p:spPr>
          <a:xfrm>
            <a:off x="16597119" y="7124700"/>
            <a:ext cx="138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16 501,2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ыс. руб.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83053" y="7132940"/>
            <a:ext cx="13887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5 740,6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тыс. руб.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6402" y="1562100"/>
            <a:ext cx="1118925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75"/>
              </a:lnSpc>
            </a:pPr>
            <a:r>
              <a:rPr lang="ru-RU" sz="4000" b="1" dirty="0">
                <a:solidFill>
                  <a:srgbClr val="FFFFFF"/>
                </a:solidFill>
                <a:latin typeface="Franklin Gothic Demi" panose="020B0703020102020204" pitchFamily="34" charset="0"/>
              </a:rPr>
              <a:t>ПРОЕКТ </a:t>
            </a:r>
            <a:r>
              <a:rPr lang="en-US" sz="4000" b="1" dirty="0" smtClean="0">
                <a:solidFill>
                  <a:srgbClr val="FFFFFF"/>
                </a:solidFill>
                <a:latin typeface="Franklin Gothic Demi" panose="020B0703020102020204" pitchFamily="34" charset="0"/>
              </a:rPr>
              <a:t>"</a:t>
            </a:r>
            <a:r>
              <a:rPr lang="en-US" sz="4000" b="1" dirty="0">
                <a:solidFill>
                  <a:srgbClr val="FFFFFF"/>
                </a:solidFill>
                <a:latin typeface="Franklin Gothic Demi" panose="020B0703020102020204" pitchFamily="34" charset="0"/>
              </a:rPr>
              <a:t>БЮДЖЕТ ТВОИХ ВОЗМОЖНОСТЕЙ"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45659" y="2047021"/>
            <a:ext cx="42699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i="1" dirty="0">
                <a:solidFill>
                  <a:schemeClr val="bg1"/>
                </a:solidFill>
                <a:latin typeface="Arial Narrow" panose="020B0606020202030204" pitchFamily="34" charset="0"/>
              </a:rPr>
              <a:t>р</a:t>
            </a:r>
            <a:r>
              <a:rPr lang="ru-RU" sz="35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еализация инициатив</a:t>
            </a:r>
            <a:endParaRPr lang="ru-RU" sz="35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1560" t="50000" r="4396"/>
          <a:stretch/>
        </p:blipFill>
        <p:spPr>
          <a:xfrm>
            <a:off x="2550738" y="6363804"/>
            <a:ext cx="5385176" cy="2627148"/>
          </a:xfrm>
          <a:prstGeom prst="rect">
            <a:avLst/>
          </a:prstGeom>
        </p:spPr>
      </p:pic>
      <p:grpSp>
        <p:nvGrpSpPr>
          <p:cNvPr id="269" name="Группа 268"/>
          <p:cNvGrpSpPr/>
          <p:nvPr/>
        </p:nvGrpSpPr>
        <p:grpSpPr>
          <a:xfrm>
            <a:off x="5715538" y="7187740"/>
            <a:ext cx="2561371" cy="2960979"/>
            <a:chOff x="3637970" y="3602879"/>
            <a:chExt cx="2306136" cy="2514581"/>
          </a:xfrm>
        </p:grpSpPr>
        <p:pic>
          <p:nvPicPr>
            <p:cNvPr id="270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271" name="Прямоугольник 270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6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1560" t="50000" r="4396"/>
          <a:stretch/>
        </p:blipFill>
        <p:spPr>
          <a:xfrm>
            <a:off x="1561908" y="1637885"/>
            <a:ext cx="6715001" cy="2130820"/>
          </a:xfrm>
          <a:prstGeom prst="rect">
            <a:avLst/>
          </a:prstGeom>
        </p:spPr>
      </p:pic>
      <p:grpSp>
        <p:nvGrpSpPr>
          <p:cNvPr id="176" name="Группа 175"/>
          <p:cNvGrpSpPr/>
          <p:nvPr/>
        </p:nvGrpSpPr>
        <p:grpSpPr>
          <a:xfrm>
            <a:off x="907382" y="2287231"/>
            <a:ext cx="2597818" cy="4316576"/>
            <a:chOff x="3637970" y="3602879"/>
            <a:chExt cx="2306136" cy="2514581"/>
          </a:xfrm>
        </p:grpSpPr>
        <p:pic>
          <p:nvPicPr>
            <p:cNvPr id="177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78" name="Прямоугольник 177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73" name="Группа 172"/>
          <p:cNvGrpSpPr/>
          <p:nvPr/>
        </p:nvGrpSpPr>
        <p:grpSpPr>
          <a:xfrm>
            <a:off x="3604808" y="3659373"/>
            <a:ext cx="2342035" cy="2931927"/>
            <a:chOff x="3637970" y="3602879"/>
            <a:chExt cx="2306136" cy="2514581"/>
          </a:xfrm>
        </p:grpSpPr>
        <p:pic>
          <p:nvPicPr>
            <p:cNvPr id="174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75" name="Прямоугольник 174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6099007" y="1922258"/>
            <a:ext cx="12019453" cy="4973842"/>
            <a:chOff x="3637970" y="3602879"/>
            <a:chExt cx="2306136" cy="2514581"/>
          </a:xfrm>
        </p:grpSpPr>
        <p:pic>
          <p:nvPicPr>
            <p:cNvPr id="171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72" name="Прямоугольник 171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9402275" y="7173719"/>
            <a:ext cx="8716190" cy="2975001"/>
            <a:chOff x="3637970" y="3602879"/>
            <a:chExt cx="2306136" cy="2514581"/>
          </a:xfrm>
        </p:grpSpPr>
        <p:pic>
          <p:nvPicPr>
            <p:cNvPr id="116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17" name="Прямоугольник 116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3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-2155509" y="6941726"/>
            <a:ext cx="4098609" cy="5053779"/>
          </a:xfrm>
          <a:prstGeom prst="rect">
            <a:avLst/>
          </a:prstGeom>
        </p:spPr>
      </p:pic>
      <p:pic>
        <p:nvPicPr>
          <p:cNvPr id="112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96902" y="-1846554"/>
            <a:ext cx="4098609" cy="5053779"/>
          </a:xfrm>
          <a:prstGeom prst="rect">
            <a:avLst/>
          </a:prstGeom>
        </p:spPr>
      </p:pic>
      <p:grpSp>
        <p:nvGrpSpPr>
          <p:cNvPr id="92" name="Group 10"/>
          <p:cNvGrpSpPr/>
          <p:nvPr/>
        </p:nvGrpSpPr>
        <p:grpSpPr>
          <a:xfrm>
            <a:off x="919452" y="7309087"/>
            <a:ext cx="3477963" cy="1967599"/>
            <a:chOff x="0" y="0"/>
            <a:chExt cx="916007" cy="518215"/>
          </a:xfrm>
        </p:grpSpPr>
        <p:sp>
          <p:nvSpPr>
            <p:cNvPr id="93" name="Freeform 11"/>
            <p:cNvSpPr/>
            <p:nvPr/>
          </p:nvSpPr>
          <p:spPr>
            <a:xfrm>
              <a:off x="0" y="0"/>
              <a:ext cx="916007" cy="518215"/>
            </a:xfrm>
            <a:custGeom>
              <a:avLst/>
              <a:gdLst/>
              <a:ahLst/>
              <a:cxnLst/>
              <a:rect l="l" t="t" r="r" b="b"/>
              <a:pathLst>
                <a:path w="916007" h="518215">
                  <a:moveTo>
                    <a:pt x="0" y="0"/>
                  </a:moveTo>
                  <a:lnTo>
                    <a:pt x="916007" y="0"/>
                  </a:lnTo>
                  <a:lnTo>
                    <a:pt x="916007" y="518215"/>
                  </a:lnTo>
                  <a:lnTo>
                    <a:pt x="0" y="518215"/>
                  </a:lnTo>
                  <a:close/>
                </a:path>
              </a:pathLst>
            </a:custGeom>
            <a:solidFill>
              <a:srgbClr val="BADBD7"/>
            </a:solidFill>
          </p:spPr>
        </p:sp>
        <p:sp>
          <p:nvSpPr>
            <p:cNvPr id="94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092173" y="0"/>
            <a:ext cx="3528827" cy="1885952"/>
            <a:chOff x="0" y="0"/>
            <a:chExt cx="5346700" cy="285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46700" cy="2857500"/>
            </a:xfrm>
            <a:custGeom>
              <a:avLst/>
              <a:gdLst/>
              <a:ahLst/>
              <a:cxnLst/>
              <a:rect l="l" t="t" r="r" b="b"/>
              <a:pathLst>
                <a:path w="5346700" h="2857500">
                  <a:moveTo>
                    <a:pt x="0" y="0"/>
                  </a:moveTo>
                  <a:lnTo>
                    <a:pt x="0" y="2857500"/>
                  </a:lnTo>
                  <a:lnTo>
                    <a:pt x="5346700" y="2857500"/>
                  </a:lnTo>
                  <a:lnTo>
                    <a:pt x="534670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943100" y="3009900"/>
            <a:ext cx="1714500" cy="1819275"/>
            <a:chOff x="0" y="0"/>
            <a:chExt cx="2286000" cy="2425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6000" cy="2425700"/>
            </a:xfrm>
            <a:custGeom>
              <a:avLst/>
              <a:gdLst/>
              <a:ahLst/>
              <a:cxnLst/>
              <a:rect l="l" t="t" r="r" b="b"/>
              <a:pathLst>
                <a:path w="2286000" h="2425700">
                  <a:moveTo>
                    <a:pt x="0" y="0"/>
                  </a:moveTo>
                  <a:lnTo>
                    <a:pt x="0" y="2425700"/>
                  </a:lnTo>
                  <a:lnTo>
                    <a:pt x="2286000" y="2425700"/>
                  </a:lnTo>
                  <a:lnTo>
                    <a:pt x="228600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6886556" y="2681440"/>
            <a:ext cx="20835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4"/>
              </a:lnSpc>
            </a:pPr>
            <a:r>
              <a:rPr lang="en-US" sz="3600" b="1" dirty="0">
                <a:solidFill>
                  <a:srgbClr val="2B4B82"/>
                </a:solidFill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088041" y="2681440"/>
            <a:ext cx="20835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4"/>
              </a:lnSpc>
            </a:pPr>
            <a:r>
              <a:rPr lang="en-US" sz="3600" b="1" dirty="0">
                <a:solidFill>
                  <a:srgbClr val="2B4B82"/>
                </a:solidFill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30000" y="2681440"/>
            <a:ext cx="20835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4"/>
              </a:lnSpc>
            </a:pPr>
            <a:r>
              <a:rPr lang="en-US" sz="3600" b="1" dirty="0">
                <a:solidFill>
                  <a:srgbClr val="2B4B82"/>
                </a:solidFill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39800" y="2703295"/>
            <a:ext cx="20835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4"/>
              </a:lnSpc>
            </a:pPr>
            <a:r>
              <a:rPr lang="en-US" sz="3600" b="1" dirty="0">
                <a:solidFill>
                  <a:srgbClr val="2B4B82"/>
                </a:solidFill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828855" y="2681440"/>
            <a:ext cx="20835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4"/>
              </a:lnSpc>
            </a:pPr>
            <a:r>
              <a:rPr lang="en-US" sz="3600" b="1" dirty="0">
                <a:solidFill>
                  <a:srgbClr val="2B4B82"/>
                </a:solidFill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553200" y="3318244"/>
            <a:ext cx="79689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2"/>
              </a:lnSpc>
            </a:pPr>
            <a:r>
              <a:rPr lang="en-US" sz="2400" b="1" spc="319" dirty="0">
                <a:solidFill>
                  <a:srgbClr val="2B4B82"/>
                </a:solidFill>
                <a:latin typeface="Bahnschrift" panose="020B0502040204020203" pitchFamily="34" charset="0"/>
              </a:rPr>
              <a:t>ШАГ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839200" y="3318244"/>
            <a:ext cx="79689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2"/>
              </a:lnSpc>
            </a:pPr>
            <a:r>
              <a:rPr lang="en-US" sz="2400" b="1" spc="319" dirty="0">
                <a:solidFill>
                  <a:srgbClr val="2B4B82"/>
                </a:solidFill>
                <a:latin typeface="Bahnschrift" panose="020B0502040204020203" pitchFamily="34" charset="0"/>
              </a:rPr>
              <a:t>ШАГ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66506" y="3318244"/>
            <a:ext cx="79689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2"/>
              </a:lnSpc>
            </a:pPr>
            <a:r>
              <a:rPr lang="en-US" sz="2400" b="1" spc="319" dirty="0">
                <a:solidFill>
                  <a:srgbClr val="2B4B82"/>
                </a:solidFill>
                <a:latin typeface="Bahnschrift" panose="020B0502040204020203" pitchFamily="34" charset="0"/>
              </a:rPr>
              <a:t>ШАГ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76306" y="3318244"/>
            <a:ext cx="79689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2"/>
              </a:lnSpc>
            </a:pPr>
            <a:r>
              <a:rPr lang="en-US" sz="2400" b="1" spc="319" dirty="0">
                <a:solidFill>
                  <a:srgbClr val="2B4B82"/>
                </a:solidFill>
                <a:latin typeface="Bahnschrift" panose="020B0502040204020203" pitchFamily="34" charset="0"/>
              </a:rPr>
              <a:t>ШАГ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544800" y="3318244"/>
            <a:ext cx="79689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2"/>
              </a:lnSpc>
            </a:pPr>
            <a:r>
              <a:rPr lang="en-US" sz="2400" b="1" spc="319" dirty="0">
                <a:solidFill>
                  <a:srgbClr val="2B4B82"/>
                </a:solidFill>
                <a:latin typeface="Bahnschrift" panose="020B0502040204020203" pitchFamily="34" charset="0"/>
              </a:rPr>
              <a:t>ШАГ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48400" y="3741787"/>
            <a:ext cx="138754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</a:pP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Подача заявок </a:t>
            </a:r>
            <a:endParaRPr lang="ru-RU" sz="16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949"/>
              </a:lnSpc>
            </a:pP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на 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участие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446558" y="3691462"/>
            <a:ext cx="169968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</a:pP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Отбор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endParaRPr lang="ru-RU" sz="16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949"/>
              </a:lnSpc>
            </a:pP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на </a:t>
            </a: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базе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учреждения</a:t>
            </a:r>
            <a:endParaRPr lang="en-US" sz="1600" spc="1408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236444" y="6627627"/>
            <a:ext cx="2124199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500" dirty="0">
                <a:solidFill>
                  <a:srgbClr val="2B4B82"/>
                </a:solidFill>
                <a:latin typeface="Arial Narrow" panose="020B0606020202030204" pitchFamily="34" charset="0"/>
              </a:rPr>
              <a:t>не более 2-х от учреждения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648207" y="3741787"/>
            <a:ext cx="184859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</a:pP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Экспертиза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endParaRPr lang="ru-RU" sz="16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949"/>
              </a:lnSpc>
            </a:pP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в </a:t>
            </a:r>
            <a:r>
              <a:rPr lang="en-US" sz="1600" dirty="0" err="1" smtClean="0">
                <a:solidFill>
                  <a:srgbClr val="2B4B82"/>
                </a:solidFill>
                <a:latin typeface="Arial Narrow" panose="020B0606020202030204" pitchFamily="34" charset="0"/>
              </a:rPr>
              <a:t>органах-учредителях</a:t>
            </a:r>
            <a:endParaRPr lang="en-US" sz="1600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954000" y="3741787"/>
            <a:ext cx="1541888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</a:pP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Отбор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endParaRPr lang="ru-RU" sz="16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949"/>
              </a:lnSpc>
            </a:pPr>
            <a:r>
              <a:rPr lang="en-US" sz="1600" dirty="0" err="1" smtClean="0">
                <a:solidFill>
                  <a:srgbClr val="2B4B82"/>
                </a:solidFill>
                <a:latin typeface="Arial Narrow" panose="020B0606020202030204" pitchFamily="34" charset="0"/>
              </a:rPr>
              <a:t>командой</a:t>
            </a: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проекта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163800" y="3741787"/>
            <a:ext cx="1572168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Городской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отбор</a:t>
            </a:r>
            <a:endParaRPr lang="en-US" sz="1600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400800" y="4377035"/>
            <a:ext cx="113645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1 инициатор- 1 заявка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940798" y="4381500"/>
            <a:ext cx="171709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Отбор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инициатив </a:t>
            </a:r>
          </a:p>
          <a:p>
            <a:pPr algn="ctr">
              <a:lnSpc>
                <a:spcPts val="1800"/>
              </a:lnSpc>
            </a:pP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по </a:t>
            </a: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критериям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 smtClean="0">
                <a:solidFill>
                  <a:srgbClr val="2B4B82"/>
                </a:solidFill>
                <a:latin typeface="Arial Narrow" panose="020B0606020202030204" pitchFamily="34" charset="0"/>
              </a:rPr>
              <a:t>оценки</a:t>
            </a:r>
            <a:endParaRPr lang="en-US" sz="1600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4971624" y="4381500"/>
            <a:ext cx="194477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Отбор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победителей </a:t>
            </a:r>
            <a:r>
              <a:rPr lang="en-US" sz="1600" dirty="0" err="1" smtClean="0">
                <a:solidFill>
                  <a:srgbClr val="2B4B82"/>
                </a:solidFill>
                <a:latin typeface="Arial Narrow" panose="020B0606020202030204" pitchFamily="34" charset="0"/>
              </a:rPr>
              <a:t>осуществляет</a:t>
            </a: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общественный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совет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endParaRPr lang="ru-RU" sz="16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US" sz="1600" dirty="0" err="1" smtClean="0">
                <a:solidFill>
                  <a:srgbClr val="2B4B82"/>
                </a:solidFill>
                <a:latin typeface="Arial Narrow" panose="020B0606020202030204" pitchFamily="34" charset="0"/>
              </a:rPr>
              <a:t>при</a:t>
            </a: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Главе</a:t>
            </a:r>
            <a:r>
              <a:rPr lang="en-US" sz="1600" dirty="0">
                <a:solidFill>
                  <a:srgbClr val="2B4B82"/>
                </a:solidFill>
                <a:latin typeface="Arial Narrow" panose="020B0606020202030204" pitchFamily="34" charset="0"/>
              </a:rPr>
              <a:t> города </a:t>
            </a:r>
            <a:r>
              <a:rPr lang="en-US" sz="16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Архангельска</a:t>
            </a:r>
            <a:endParaRPr lang="en-US" sz="1600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90599" y="2422322"/>
            <a:ext cx="2286001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en-US" sz="1900" dirty="0">
                <a:solidFill>
                  <a:srgbClr val="8C52FF"/>
                </a:solidFill>
                <a:latin typeface="Bahnschrift" panose="020B0502040204020203" pitchFamily="34" charset="0"/>
              </a:rPr>
              <a:t>1. КТО ИЗ ЖИТЕЛЕЙ ГОРОДА МОЖЕТ ПРИНЯТЬ </a:t>
            </a:r>
          </a:p>
          <a:p>
            <a:pPr>
              <a:lnSpc>
                <a:spcPts val="2475"/>
              </a:lnSpc>
            </a:pPr>
            <a:r>
              <a:rPr lang="en-US" sz="1900" dirty="0">
                <a:solidFill>
                  <a:srgbClr val="8C52FF"/>
                </a:solidFill>
                <a:latin typeface="Bahnschrift" panose="020B0502040204020203" pitchFamily="34" charset="0"/>
              </a:rPr>
              <a:t>УЧАСТИЕ?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733800" y="3719188"/>
            <a:ext cx="205584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en-US" sz="1900" dirty="0">
                <a:solidFill>
                  <a:srgbClr val="8C52FF"/>
                </a:solidFill>
                <a:latin typeface="Bahnschrift" panose="020B0502040204020203" pitchFamily="34" charset="0"/>
              </a:rPr>
              <a:t>2. ОБЪЕМ БЮДЖЕТНЫХ АССИГНОВАНИЙ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171200" y="2019091"/>
            <a:ext cx="466744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900" dirty="0">
                <a:solidFill>
                  <a:srgbClr val="8C52FF"/>
                </a:solidFill>
                <a:latin typeface="Bahnschrift" panose="020B0502040204020203" pitchFamily="34" charset="0"/>
              </a:rPr>
              <a:t>4. ЭТАПЫ РЕАЛИЗАЦИИ ПРОЕКТА: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634052" y="7244048"/>
            <a:ext cx="396539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900" dirty="0">
                <a:solidFill>
                  <a:srgbClr val="8C52FF"/>
                </a:solidFill>
                <a:latin typeface="Bahnschrift" panose="020B0502040204020203" pitchFamily="34" charset="0"/>
              </a:rPr>
              <a:t>5. ГДЕ ИСКАТЬ ИНФОРМАЦИЮ?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933316" y="5269377"/>
            <a:ext cx="1017984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500" dirty="0" err="1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до</a:t>
            </a:r>
            <a:r>
              <a:rPr lang="en-US" sz="1500" dirty="0">
                <a:solidFill>
                  <a:srgbClr val="010A19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smtClean="0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15.12.202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4</a:t>
            </a:r>
            <a:endParaRPr lang="en-US" sz="1500" dirty="0">
              <a:solidFill>
                <a:srgbClr val="4F81BD">
                  <a:lumMod val="50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8933316" y="4381707"/>
            <a:ext cx="133179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500" dirty="0" err="1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до</a:t>
            </a:r>
            <a:r>
              <a:rPr lang="en-US" sz="1500" dirty="0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smtClean="0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10.12.202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4</a:t>
            </a:r>
            <a:endParaRPr lang="en-US" sz="1500" dirty="0">
              <a:solidFill>
                <a:srgbClr val="4F81BD">
                  <a:lumMod val="50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8935070" y="6083274"/>
            <a:ext cx="1017984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500" dirty="0" err="1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до</a:t>
            </a:r>
            <a:r>
              <a:rPr lang="en-US" sz="1500" dirty="0">
                <a:solidFill>
                  <a:srgbClr val="010A19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smtClean="0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20.12.202</a:t>
            </a:r>
            <a:r>
              <a:rPr lang="ru-RU" sz="1500" dirty="0" smtClean="0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rPr>
              <a:t>4</a:t>
            </a:r>
            <a:endParaRPr lang="en-US" sz="1500" dirty="0">
              <a:solidFill>
                <a:srgbClr val="4F81BD">
                  <a:lumMod val="50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3303470" y="266700"/>
            <a:ext cx="838947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75"/>
              </a:lnSpc>
            </a:pPr>
            <a:r>
              <a:rPr lang="ru-RU" sz="3999" dirty="0" smtClean="0">
                <a:solidFill>
                  <a:srgbClr val="FFFFFF"/>
                </a:solidFill>
                <a:latin typeface="Franklin Gothic Demi" panose="020B0703020102020204" pitchFamily="34" charset="0"/>
              </a:rPr>
              <a:t>ПРОЕКТ </a:t>
            </a:r>
          </a:p>
          <a:p>
            <a:pPr algn="ctr">
              <a:lnSpc>
                <a:spcPts val="3975"/>
              </a:lnSpc>
            </a:pPr>
            <a:r>
              <a:rPr lang="en-US" sz="3999" dirty="0" smtClean="0">
                <a:solidFill>
                  <a:srgbClr val="FFFFFF"/>
                </a:solidFill>
                <a:latin typeface="Franklin Gothic Demi" panose="020B0703020102020204" pitchFamily="34" charset="0"/>
              </a:rPr>
              <a:t>"БЮДЖЕТ </a:t>
            </a:r>
            <a:r>
              <a:rPr lang="en-US" sz="3999" dirty="0">
                <a:solidFill>
                  <a:srgbClr val="FFFFFF"/>
                </a:solidFill>
                <a:latin typeface="Franklin Gothic Demi" panose="020B0703020102020204" pitchFamily="34" charset="0"/>
              </a:rPr>
              <a:t>ТВОИХ ВОЗМОЖНОСТЕЙ"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90599" y="4762500"/>
            <a:ext cx="2350377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Обучающиеся, 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их 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родители,</a:t>
            </a:r>
          </a:p>
          <a:p>
            <a:pPr algn="ctr">
              <a:lnSpc>
                <a:spcPts val="1650"/>
              </a:lnSpc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(законные представители), </a:t>
            </a:r>
            <a:endParaRPr lang="ru-RU" sz="16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лица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проходящие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>
              <a:lnSpc>
                <a:spcPts val="165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спортивную 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подготовку, пользователи библиотек, </a:t>
            </a:r>
            <a:endParaRPr lang="ru-RU" sz="16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 учреждений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культуры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endParaRPr lang="ru-RU" sz="16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р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аботники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учреждений</a:t>
            </a: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подведомственных</a:t>
            </a:r>
            <a:r>
              <a:rPr lang="ru-RU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:</a:t>
            </a:r>
            <a:endParaRPr lang="en-US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437131" y="7914978"/>
            <a:ext cx="2294327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департаменту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образования</a:t>
            </a:r>
            <a:endParaRPr lang="en-US" sz="1500" dirty="0">
              <a:solidFill>
                <a:srgbClr val="000000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447800" y="7547885"/>
            <a:ext cx="2803345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9"/>
              </a:lnSpc>
            </a:pPr>
            <a:r>
              <a:rPr lang="en-US" sz="1500" dirty="0" err="1">
                <a:solidFill>
                  <a:srgbClr val="1F497D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Администрации</a:t>
            </a:r>
            <a:r>
              <a:rPr lang="en-US" sz="1500" dirty="0">
                <a:solidFill>
                  <a:srgbClr val="1F497D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n-US" sz="1500" dirty="0" err="1">
                <a:solidFill>
                  <a:srgbClr val="1F497D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города</a:t>
            </a:r>
            <a:r>
              <a:rPr lang="en-US" sz="1500" dirty="0">
                <a:solidFill>
                  <a:srgbClr val="1F497D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n-US" sz="1500" dirty="0" err="1">
                <a:solidFill>
                  <a:srgbClr val="1F497D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Архангельска</a:t>
            </a:r>
            <a:endParaRPr lang="en-US" sz="1500" dirty="0">
              <a:solidFill>
                <a:srgbClr val="1F497D">
                  <a:lumMod val="50000"/>
                </a:srgbClr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4477426" y="4464542"/>
            <a:ext cx="541696" cy="128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9"/>
              </a:lnSpc>
            </a:pPr>
            <a:r>
              <a:rPr lang="en-US" sz="7999" dirty="0">
                <a:solidFill>
                  <a:srgbClr val="3390E5"/>
                </a:solidFill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3768418" y="5579026"/>
            <a:ext cx="2055847" cy="40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 smtClean="0">
                <a:solidFill>
                  <a:srgbClr val="3390E5"/>
                </a:solidFill>
                <a:latin typeface="Arial Narrow" panose="020B0606020202030204" pitchFamily="34" charset="0"/>
              </a:rPr>
              <a:t>млн</a:t>
            </a:r>
            <a:r>
              <a:rPr lang="en-US" sz="2499" dirty="0" smtClean="0">
                <a:solidFill>
                  <a:srgbClr val="3390E5"/>
                </a:solidFill>
                <a:latin typeface="Arial Narrow" panose="020B0606020202030204" pitchFamily="34" charset="0"/>
              </a:rPr>
              <a:t> </a:t>
            </a:r>
            <a:r>
              <a:rPr lang="en-US" sz="2499" dirty="0" err="1">
                <a:solidFill>
                  <a:srgbClr val="3390E5"/>
                </a:solidFill>
                <a:latin typeface="Arial Narrow" panose="020B0606020202030204" pitchFamily="34" charset="0"/>
              </a:rPr>
              <a:t>рублей</a:t>
            </a:r>
            <a:endParaRPr lang="en-US" sz="2499" dirty="0">
              <a:solidFill>
                <a:srgbClr val="3390E5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8459391" y="6316893"/>
            <a:ext cx="1302982" cy="192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39"/>
              </a:lnSpc>
            </a:pPr>
            <a:r>
              <a:rPr lang="en-US" sz="1500" dirty="0" err="1">
                <a:solidFill>
                  <a:srgbClr val="122786"/>
                </a:solidFill>
                <a:latin typeface="Arial Narrow" panose="020B0606020202030204" pitchFamily="34" charset="0"/>
              </a:rPr>
              <a:t>отбор</a:t>
            </a:r>
            <a:r>
              <a:rPr lang="en-US" sz="1500" dirty="0">
                <a:solidFill>
                  <a:srgbClr val="122786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122786"/>
                </a:solidFill>
                <a:latin typeface="Arial Narrow" panose="020B0606020202030204" pitchFamily="34" charset="0"/>
              </a:rPr>
              <a:t>инициатив</a:t>
            </a:r>
            <a:endParaRPr lang="en-US" sz="1500" dirty="0">
              <a:solidFill>
                <a:srgbClr val="122786"/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8472926" y="5505068"/>
            <a:ext cx="2056142" cy="312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"/>
              </a:lnSpc>
            </a:pPr>
            <a:r>
              <a:rPr lang="en-US" sz="1500" dirty="0" err="1">
                <a:solidFill>
                  <a:srgbClr val="122786"/>
                </a:solidFill>
                <a:latin typeface="Arial Narrow" panose="020B0606020202030204" pitchFamily="34" charset="0"/>
              </a:rPr>
              <a:t>предварительная</a:t>
            </a:r>
            <a:r>
              <a:rPr lang="en-US" sz="1500" dirty="0">
                <a:solidFill>
                  <a:srgbClr val="122786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122786"/>
                </a:solidFill>
                <a:latin typeface="Arial Narrow" panose="020B0606020202030204" pitchFamily="34" charset="0"/>
              </a:rPr>
              <a:t>экспертиза</a:t>
            </a:r>
            <a:r>
              <a:rPr lang="en-US" sz="1500" dirty="0">
                <a:solidFill>
                  <a:srgbClr val="122786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122786"/>
                </a:solidFill>
                <a:latin typeface="Arial Narrow" panose="020B0606020202030204" pitchFamily="34" charset="0"/>
              </a:rPr>
              <a:t>инициатив</a:t>
            </a:r>
            <a:endParaRPr lang="en-US" sz="1500" dirty="0">
              <a:solidFill>
                <a:srgbClr val="122786"/>
              </a:solidFill>
              <a:latin typeface="Arial Narrow" panose="020B0606020202030204" pitchFamily="34" charset="0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8486851" y="4624215"/>
            <a:ext cx="1830848" cy="31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99"/>
              </a:lnSpc>
            </a:pPr>
            <a:r>
              <a:rPr lang="en-US" sz="1500" dirty="0" err="1">
                <a:solidFill>
                  <a:srgbClr val="122786"/>
                </a:solidFill>
                <a:latin typeface="Arial Narrow" panose="020B0606020202030204" pitchFamily="34" charset="0"/>
              </a:rPr>
              <a:t>проведение</a:t>
            </a:r>
            <a:r>
              <a:rPr lang="en-US" sz="1500" dirty="0">
                <a:solidFill>
                  <a:srgbClr val="122786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122786"/>
                </a:solidFill>
                <a:latin typeface="Arial Narrow" panose="020B0606020202030204" pitchFamily="34" charset="0"/>
              </a:rPr>
              <a:t>собрания</a:t>
            </a:r>
            <a:r>
              <a:rPr lang="en-US" sz="1500" dirty="0">
                <a:solidFill>
                  <a:srgbClr val="122786"/>
                </a:solidFill>
                <a:latin typeface="Arial Narrow" panose="020B0606020202030204" pitchFamily="34" charset="0"/>
              </a:rPr>
              <a:t> </a:t>
            </a:r>
            <a:endParaRPr lang="ru-RU" sz="1500" dirty="0" smtClean="0">
              <a:solidFill>
                <a:srgbClr val="122786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ts val="1199"/>
              </a:lnSpc>
            </a:pPr>
            <a:r>
              <a:rPr lang="en-US" sz="1500" dirty="0" smtClean="0">
                <a:solidFill>
                  <a:srgbClr val="122786"/>
                </a:solidFill>
                <a:latin typeface="Arial Narrow" panose="020B0606020202030204" pitchFamily="34" charset="0"/>
              </a:rPr>
              <a:t>на </a:t>
            </a:r>
            <a:r>
              <a:rPr lang="en-US" sz="1500" dirty="0" err="1">
                <a:solidFill>
                  <a:srgbClr val="122786"/>
                </a:solidFill>
                <a:latin typeface="Arial Narrow" panose="020B0606020202030204" pitchFamily="34" charset="0"/>
              </a:rPr>
              <a:t>базе</a:t>
            </a:r>
            <a:r>
              <a:rPr lang="en-US" sz="1500" dirty="0">
                <a:solidFill>
                  <a:srgbClr val="122786"/>
                </a:solidFill>
                <a:latin typeface="Arial Narrow" panose="020B0606020202030204" pitchFamily="34" charset="0"/>
              </a:rPr>
              <a:t> учреждения</a:t>
            </a:r>
          </a:p>
        </p:txBody>
      </p:sp>
      <p:sp>
        <p:nvSpPr>
          <p:cNvPr id="72" name="TextBox 72"/>
          <p:cNvSpPr txBox="1"/>
          <p:nvPr/>
        </p:nvSpPr>
        <p:spPr>
          <a:xfrm rot="-5400000">
            <a:off x="-2763032" y="6328090"/>
            <a:ext cx="663699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700" i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для муниципальных учреждений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765085" y="7271258"/>
            <a:ext cx="2498791" cy="61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en-US" sz="1900" dirty="0">
                <a:solidFill>
                  <a:srgbClr val="8C52FF"/>
                </a:solidFill>
                <a:latin typeface="Bahnschrift" panose="020B0502040204020203" pitchFamily="34" charset="0"/>
              </a:rPr>
              <a:t>3. </a:t>
            </a:r>
            <a:r>
              <a:rPr lang="en-US" sz="1900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КУДА</a:t>
            </a:r>
            <a:r>
              <a:rPr lang="ru-RU" sz="1900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 </a:t>
            </a:r>
            <a:r>
              <a:rPr lang="en-US" sz="1900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НАПРАВЛЯТЬ </a:t>
            </a:r>
            <a:r>
              <a:rPr lang="en-US" sz="1900" dirty="0">
                <a:solidFill>
                  <a:srgbClr val="8C52FF"/>
                </a:solidFill>
                <a:latin typeface="Bahnschrift" panose="020B0502040204020203" pitchFamily="34" charset="0"/>
              </a:rPr>
              <a:t>ЗАЯВКИ?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867400" y="9006458"/>
            <a:ext cx="2207714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 </a:t>
            </a: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учреждения в </a:t>
            </a:r>
            <a:r>
              <a:rPr lang="en-US" sz="1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бумажном</a:t>
            </a: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 (или</a:t>
            </a: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) электронном виде </a:t>
            </a:r>
            <a:endParaRPr lang="ru-RU" sz="1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н</a:t>
            </a: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а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официальную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ru-RU" sz="1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электронную</a:t>
            </a: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почту</a:t>
            </a: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ru-RU" sz="1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учреждения</a:t>
            </a:r>
            <a:endParaRPr lang="en-US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60932" y="8279218"/>
            <a:ext cx="18394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управлению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культуры</a:t>
            </a:r>
            <a:endParaRPr lang="ru-RU" sz="1500" dirty="0">
              <a:solidFill>
                <a:srgbClr val="000000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8680847"/>
            <a:ext cx="289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управлению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по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физической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культуре</a:t>
            </a:r>
            <a:endParaRPr lang="en-US" sz="1500" dirty="0">
              <a:solidFill>
                <a:srgbClr val="000000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  <a:p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и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спорту</a:t>
            </a:r>
            <a:endParaRPr lang="en-US" sz="1500" dirty="0">
              <a:solidFill>
                <a:srgbClr val="000000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95" name="Group 30"/>
          <p:cNvGrpSpPr>
            <a:grpSpLocks noChangeAspect="1"/>
          </p:cNvGrpSpPr>
          <p:nvPr/>
        </p:nvGrpSpPr>
        <p:grpSpPr>
          <a:xfrm>
            <a:off x="981749" y="7455482"/>
            <a:ext cx="329119" cy="339957"/>
            <a:chOff x="0" y="0"/>
            <a:chExt cx="658238" cy="679913"/>
          </a:xfrm>
        </p:grpSpPr>
        <p:sp>
          <p:nvSpPr>
            <p:cNvPr id="96" name="Freeform 31"/>
            <p:cNvSpPr/>
            <p:nvPr/>
          </p:nvSpPr>
          <p:spPr>
            <a:xfrm>
              <a:off x="209423" y="63500"/>
              <a:ext cx="385318" cy="552958"/>
            </a:xfrm>
            <a:custGeom>
              <a:avLst/>
              <a:gdLst/>
              <a:ahLst/>
              <a:cxnLst/>
              <a:rect l="l" t="t" r="r" b="b"/>
              <a:pathLst>
                <a:path w="385318" h="552958">
                  <a:moveTo>
                    <a:pt x="0" y="0"/>
                  </a:moveTo>
                  <a:lnTo>
                    <a:pt x="0" y="276479"/>
                  </a:lnTo>
                  <a:lnTo>
                    <a:pt x="0" y="552958"/>
                  </a:lnTo>
                  <a:lnTo>
                    <a:pt x="193929" y="414655"/>
                  </a:lnTo>
                  <a:lnTo>
                    <a:pt x="385318" y="278257"/>
                  </a:lnTo>
                  <a:lnTo>
                    <a:pt x="385318" y="274701"/>
                  </a:lnTo>
                  <a:lnTo>
                    <a:pt x="193929" y="138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6DF"/>
            </a:solidFill>
          </p:spPr>
        </p:sp>
        <p:sp>
          <p:nvSpPr>
            <p:cNvPr id="97" name="Freeform 32"/>
            <p:cNvSpPr/>
            <p:nvPr/>
          </p:nvSpPr>
          <p:spPr>
            <a:xfrm>
              <a:off x="63500" y="63500"/>
              <a:ext cx="387731" cy="552958"/>
            </a:xfrm>
            <a:custGeom>
              <a:avLst/>
              <a:gdLst/>
              <a:ahLst/>
              <a:cxnLst/>
              <a:rect l="l" t="t" r="r" b="b"/>
              <a:pathLst>
                <a:path w="387731" h="552958">
                  <a:moveTo>
                    <a:pt x="0" y="0"/>
                  </a:moveTo>
                  <a:lnTo>
                    <a:pt x="0" y="276479"/>
                  </a:lnTo>
                  <a:lnTo>
                    <a:pt x="0" y="552958"/>
                  </a:lnTo>
                  <a:lnTo>
                    <a:pt x="193929" y="414655"/>
                  </a:lnTo>
                  <a:lnTo>
                    <a:pt x="387731" y="276479"/>
                  </a:lnTo>
                  <a:lnTo>
                    <a:pt x="193929" y="138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6EAD"/>
            </a:solidFill>
          </p:spPr>
        </p:sp>
      </p:grpSp>
      <p:grpSp>
        <p:nvGrpSpPr>
          <p:cNvPr id="98" name="Group 33"/>
          <p:cNvGrpSpPr>
            <a:grpSpLocks noChangeAspect="1"/>
          </p:cNvGrpSpPr>
          <p:nvPr/>
        </p:nvGrpSpPr>
        <p:grpSpPr>
          <a:xfrm>
            <a:off x="981749" y="7850766"/>
            <a:ext cx="329119" cy="339957"/>
            <a:chOff x="0" y="0"/>
            <a:chExt cx="658238" cy="679913"/>
          </a:xfrm>
        </p:grpSpPr>
        <p:sp>
          <p:nvSpPr>
            <p:cNvPr id="99" name="Freeform 34"/>
            <p:cNvSpPr/>
            <p:nvPr/>
          </p:nvSpPr>
          <p:spPr>
            <a:xfrm>
              <a:off x="209423" y="63500"/>
              <a:ext cx="385318" cy="552958"/>
            </a:xfrm>
            <a:custGeom>
              <a:avLst/>
              <a:gdLst/>
              <a:ahLst/>
              <a:cxnLst/>
              <a:rect l="l" t="t" r="r" b="b"/>
              <a:pathLst>
                <a:path w="385318" h="552958">
                  <a:moveTo>
                    <a:pt x="0" y="0"/>
                  </a:moveTo>
                  <a:lnTo>
                    <a:pt x="0" y="276479"/>
                  </a:lnTo>
                  <a:lnTo>
                    <a:pt x="0" y="552958"/>
                  </a:lnTo>
                  <a:lnTo>
                    <a:pt x="193929" y="414655"/>
                  </a:lnTo>
                  <a:lnTo>
                    <a:pt x="385318" y="278257"/>
                  </a:lnTo>
                  <a:lnTo>
                    <a:pt x="385318" y="274701"/>
                  </a:lnTo>
                  <a:lnTo>
                    <a:pt x="193929" y="138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6DF"/>
            </a:solidFill>
          </p:spPr>
        </p:sp>
        <p:sp>
          <p:nvSpPr>
            <p:cNvPr id="100" name="Freeform 35"/>
            <p:cNvSpPr/>
            <p:nvPr/>
          </p:nvSpPr>
          <p:spPr>
            <a:xfrm>
              <a:off x="63500" y="63500"/>
              <a:ext cx="387731" cy="552958"/>
            </a:xfrm>
            <a:custGeom>
              <a:avLst/>
              <a:gdLst/>
              <a:ahLst/>
              <a:cxnLst/>
              <a:rect l="l" t="t" r="r" b="b"/>
              <a:pathLst>
                <a:path w="387731" h="552958">
                  <a:moveTo>
                    <a:pt x="0" y="0"/>
                  </a:moveTo>
                  <a:lnTo>
                    <a:pt x="0" y="276479"/>
                  </a:lnTo>
                  <a:lnTo>
                    <a:pt x="0" y="552958"/>
                  </a:lnTo>
                  <a:lnTo>
                    <a:pt x="193929" y="414655"/>
                  </a:lnTo>
                  <a:lnTo>
                    <a:pt x="387731" y="276479"/>
                  </a:lnTo>
                  <a:lnTo>
                    <a:pt x="193929" y="138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6EAD"/>
            </a:solidFill>
          </p:spPr>
        </p:sp>
      </p:grpSp>
      <p:grpSp>
        <p:nvGrpSpPr>
          <p:cNvPr id="101" name="Group 36"/>
          <p:cNvGrpSpPr>
            <a:grpSpLocks noChangeAspect="1"/>
          </p:cNvGrpSpPr>
          <p:nvPr/>
        </p:nvGrpSpPr>
        <p:grpSpPr>
          <a:xfrm>
            <a:off x="981749" y="8281579"/>
            <a:ext cx="329119" cy="339957"/>
            <a:chOff x="0" y="0"/>
            <a:chExt cx="658238" cy="679913"/>
          </a:xfrm>
        </p:grpSpPr>
        <p:sp>
          <p:nvSpPr>
            <p:cNvPr id="102" name="Freeform 37"/>
            <p:cNvSpPr/>
            <p:nvPr/>
          </p:nvSpPr>
          <p:spPr>
            <a:xfrm>
              <a:off x="209423" y="63500"/>
              <a:ext cx="385318" cy="552958"/>
            </a:xfrm>
            <a:custGeom>
              <a:avLst/>
              <a:gdLst/>
              <a:ahLst/>
              <a:cxnLst/>
              <a:rect l="l" t="t" r="r" b="b"/>
              <a:pathLst>
                <a:path w="385318" h="552958">
                  <a:moveTo>
                    <a:pt x="0" y="0"/>
                  </a:moveTo>
                  <a:lnTo>
                    <a:pt x="0" y="276479"/>
                  </a:lnTo>
                  <a:lnTo>
                    <a:pt x="0" y="552958"/>
                  </a:lnTo>
                  <a:lnTo>
                    <a:pt x="193929" y="414655"/>
                  </a:lnTo>
                  <a:lnTo>
                    <a:pt x="385318" y="278257"/>
                  </a:lnTo>
                  <a:lnTo>
                    <a:pt x="385318" y="274701"/>
                  </a:lnTo>
                  <a:lnTo>
                    <a:pt x="193929" y="138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6DF"/>
            </a:solidFill>
          </p:spPr>
        </p:sp>
        <p:sp>
          <p:nvSpPr>
            <p:cNvPr id="103" name="Freeform 38"/>
            <p:cNvSpPr/>
            <p:nvPr/>
          </p:nvSpPr>
          <p:spPr>
            <a:xfrm>
              <a:off x="63500" y="63500"/>
              <a:ext cx="387731" cy="552958"/>
            </a:xfrm>
            <a:custGeom>
              <a:avLst/>
              <a:gdLst/>
              <a:ahLst/>
              <a:cxnLst/>
              <a:rect l="l" t="t" r="r" b="b"/>
              <a:pathLst>
                <a:path w="387731" h="552958">
                  <a:moveTo>
                    <a:pt x="0" y="0"/>
                  </a:moveTo>
                  <a:lnTo>
                    <a:pt x="0" y="276479"/>
                  </a:lnTo>
                  <a:lnTo>
                    <a:pt x="0" y="552958"/>
                  </a:lnTo>
                  <a:lnTo>
                    <a:pt x="193929" y="414655"/>
                  </a:lnTo>
                  <a:lnTo>
                    <a:pt x="387731" y="276479"/>
                  </a:lnTo>
                  <a:lnTo>
                    <a:pt x="193929" y="138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6EAD"/>
            </a:solidFill>
          </p:spPr>
        </p:sp>
      </p:grpSp>
      <p:grpSp>
        <p:nvGrpSpPr>
          <p:cNvPr id="104" name="Group 39"/>
          <p:cNvGrpSpPr>
            <a:grpSpLocks noChangeAspect="1"/>
          </p:cNvGrpSpPr>
          <p:nvPr/>
        </p:nvGrpSpPr>
        <p:grpSpPr>
          <a:xfrm>
            <a:off x="981749" y="8704393"/>
            <a:ext cx="329119" cy="339957"/>
            <a:chOff x="0" y="0"/>
            <a:chExt cx="658238" cy="679913"/>
          </a:xfrm>
        </p:grpSpPr>
        <p:sp>
          <p:nvSpPr>
            <p:cNvPr id="105" name="Freeform 40"/>
            <p:cNvSpPr/>
            <p:nvPr/>
          </p:nvSpPr>
          <p:spPr>
            <a:xfrm>
              <a:off x="209423" y="63500"/>
              <a:ext cx="385318" cy="552958"/>
            </a:xfrm>
            <a:custGeom>
              <a:avLst/>
              <a:gdLst/>
              <a:ahLst/>
              <a:cxnLst/>
              <a:rect l="l" t="t" r="r" b="b"/>
              <a:pathLst>
                <a:path w="385318" h="552958">
                  <a:moveTo>
                    <a:pt x="0" y="0"/>
                  </a:moveTo>
                  <a:lnTo>
                    <a:pt x="0" y="276479"/>
                  </a:lnTo>
                  <a:lnTo>
                    <a:pt x="0" y="552958"/>
                  </a:lnTo>
                  <a:lnTo>
                    <a:pt x="193929" y="414655"/>
                  </a:lnTo>
                  <a:lnTo>
                    <a:pt x="385318" y="278257"/>
                  </a:lnTo>
                  <a:lnTo>
                    <a:pt x="385318" y="274701"/>
                  </a:lnTo>
                  <a:lnTo>
                    <a:pt x="193929" y="138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6DF"/>
            </a:solidFill>
          </p:spPr>
        </p:sp>
        <p:sp>
          <p:nvSpPr>
            <p:cNvPr id="106" name="Freeform 41"/>
            <p:cNvSpPr/>
            <p:nvPr/>
          </p:nvSpPr>
          <p:spPr>
            <a:xfrm>
              <a:off x="63500" y="63500"/>
              <a:ext cx="387731" cy="552958"/>
            </a:xfrm>
            <a:custGeom>
              <a:avLst/>
              <a:gdLst/>
              <a:ahLst/>
              <a:cxnLst/>
              <a:rect l="l" t="t" r="r" b="b"/>
              <a:pathLst>
                <a:path w="387731" h="552958">
                  <a:moveTo>
                    <a:pt x="0" y="0"/>
                  </a:moveTo>
                  <a:lnTo>
                    <a:pt x="0" y="276479"/>
                  </a:lnTo>
                  <a:lnTo>
                    <a:pt x="0" y="552958"/>
                  </a:lnTo>
                  <a:lnTo>
                    <a:pt x="193929" y="414655"/>
                  </a:lnTo>
                  <a:lnTo>
                    <a:pt x="387731" y="276479"/>
                  </a:lnTo>
                  <a:lnTo>
                    <a:pt x="193929" y="138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6EAD"/>
            </a:solidFill>
          </p:spPr>
        </p:sp>
      </p:grpSp>
      <p:pic>
        <p:nvPicPr>
          <p:cNvPr id="107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61385">
            <a:off x="2601811" y="6671956"/>
            <a:ext cx="1009865" cy="361027"/>
          </a:xfrm>
          <a:prstGeom prst="rect">
            <a:avLst/>
          </a:prstGeom>
        </p:spPr>
      </p:pic>
      <p:pic>
        <p:nvPicPr>
          <p:cNvPr id="108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21799" y="6795627"/>
            <a:ext cx="1226013" cy="1074433"/>
          </a:xfrm>
          <a:prstGeom prst="rect">
            <a:avLst/>
          </a:prstGeom>
        </p:spPr>
      </p:pic>
      <p:pic>
        <p:nvPicPr>
          <p:cNvPr id="109" name="Picture 4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636144" y="1899273"/>
            <a:ext cx="2310699" cy="1617876"/>
          </a:xfrm>
          <a:prstGeom prst="rect">
            <a:avLst/>
          </a:prstGeom>
        </p:spPr>
      </p:pic>
      <p:pic>
        <p:nvPicPr>
          <p:cNvPr id="110" name="Picture 1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513733" y="5110555"/>
            <a:ext cx="910589" cy="882134"/>
          </a:xfrm>
          <a:prstGeom prst="rect">
            <a:avLst/>
          </a:prstGeom>
        </p:spPr>
      </p:pic>
      <p:pic>
        <p:nvPicPr>
          <p:cNvPr id="111" name="Picture 13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0613464" y="4464542"/>
            <a:ext cx="2049790" cy="1366526"/>
          </a:xfrm>
          <a:prstGeom prst="rect">
            <a:avLst/>
          </a:prstGeom>
        </p:spPr>
      </p:pic>
      <p:pic>
        <p:nvPicPr>
          <p:cNvPr id="114" name="Picture 11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5765275">
            <a:off x="8450022" y="7367563"/>
            <a:ext cx="574691" cy="1236703"/>
          </a:xfrm>
          <a:prstGeom prst="rect">
            <a:avLst/>
          </a:prstGeom>
        </p:spPr>
      </p:pic>
      <p:grpSp>
        <p:nvGrpSpPr>
          <p:cNvPr id="134" name="Group 110"/>
          <p:cNvGrpSpPr/>
          <p:nvPr/>
        </p:nvGrpSpPr>
        <p:grpSpPr>
          <a:xfrm>
            <a:off x="9564256" y="7717424"/>
            <a:ext cx="3862147" cy="900625"/>
            <a:chOff x="0" y="0"/>
            <a:chExt cx="2831991" cy="660400"/>
          </a:xfrm>
        </p:grpSpPr>
        <p:sp>
          <p:nvSpPr>
            <p:cNvPr id="135" name="Freeform 111"/>
            <p:cNvSpPr/>
            <p:nvPr/>
          </p:nvSpPr>
          <p:spPr>
            <a:xfrm>
              <a:off x="0" y="0"/>
              <a:ext cx="2831991" cy="660400"/>
            </a:xfrm>
            <a:custGeom>
              <a:avLst/>
              <a:gdLst/>
              <a:ahLst/>
              <a:cxnLst/>
              <a:rect l="l" t="t" r="r" b="b"/>
              <a:pathLst>
                <a:path w="2831991" h="660400">
                  <a:moveTo>
                    <a:pt x="27075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07531" y="0"/>
                  </a:lnTo>
                  <a:cubicBezTo>
                    <a:pt x="2776112" y="0"/>
                    <a:pt x="2831991" y="55880"/>
                    <a:pt x="2831991" y="124460"/>
                  </a:cubicBezTo>
                  <a:lnTo>
                    <a:pt x="2831991" y="535940"/>
                  </a:lnTo>
                  <a:cubicBezTo>
                    <a:pt x="2831991" y="604520"/>
                    <a:pt x="2776112" y="660400"/>
                    <a:pt x="2707531" y="660400"/>
                  </a:cubicBezTo>
                  <a:close/>
                </a:path>
              </a:pathLst>
            </a:custGeom>
            <a:solidFill>
              <a:srgbClr val="6BA7C4"/>
            </a:solidFill>
          </p:spPr>
        </p:sp>
      </p:grpSp>
      <p:grpSp>
        <p:nvGrpSpPr>
          <p:cNvPr id="136" name="Group 114"/>
          <p:cNvGrpSpPr/>
          <p:nvPr/>
        </p:nvGrpSpPr>
        <p:grpSpPr>
          <a:xfrm>
            <a:off x="9901809" y="7553367"/>
            <a:ext cx="3086100" cy="510615"/>
            <a:chOff x="0" y="0"/>
            <a:chExt cx="812800" cy="134483"/>
          </a:xfrm>
        </p:grpSpPr>
        <p:sp>
          <p:nvSpPr>
            <p:cNvPr id="137" name="Freeform 115"/>
            <p:cNvSpPr/>
            <p:nvPr/>
          </p:nvSpPr>
          <p:spPr>
            <a:xfrm>
              <a:off x="0" y="0"/>
              <a:ext cx="812800" cy="134483"/>
            </a:xfrm>
            <a:custGeom>
              <a:avLst/>
              <a:gdLst/>
              <a:ahLst/>
              <a:cxnLst/>
              <a:rect l="l" t="t" r="r" b="b"/>
              <a:pathLst>
                <a:path w="812800" h="134483">
                  <a:moveTo>
                    <a:pt x="0" y="0"/>
                  </a:moveTo>
                  <a:lnTo>
                    <a:pt x="812800" y="0"/>
                  </a:lnTo>
                  <a:lnTo>
                    <a:pt x="812800" y="134483"/>
                  </a:lnTo>
                  <a:lnTo>
                    <a:pt x="0" y="134483"/>
                  </a:lnTo>
                  <a:close/>
                </a:path>
              </a:pathLst>
            </a:custGeom>
            <a:solidFill>
              <a:srgbClr val="BADBD7"/>
            </a:solidFill>
          </p:spPr>
        </p:sp>
        <p:sp>
          <p:nvSpPr>
            <p:cNvPr id="138" name="TextBox 1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39" name="Group 117"/>
          <p:cNvGrpSpPr/>
          <p:nvPr/>
        </p:nvGrpSpPr>
        <p:grpSpPr>
          <a:xfrm>
            <a:off x="9564256" y="8905932"/>
            <a:ext cx="3862147" cy="1190568"/>
            <a:chOff x="0" y="0"/>
            <a:chExt cx="2831991" cy="873006"/>
          </a:xfrm>
        </p:grpSpPr>
        <p:sp>
          <p:nvSpPr>
            <p:cNvPr id="140" name="Freeform 118"/>
            <p:cNvSpPr/>
            <p:nvPr/>
          </p:nvSpPr>
          <p:spPr>
            <a:xfrm>
              <a:off x="0" y="0"/>
              <a:ext cx="2831991" cy="873006"/>
            </a:xfrm>
            <a:custGeom>
              <a:avLst/>
              <a:gdLst/>
              <a:ahLst/>
              <a:cxnLst/>
              <a:rect l="l" t="t" r="r" b="b"/>
              <a:pathLst>
                <a:path w="2831991" h="873006">
                  <a:moveTo>
                    <a:pt x="2707531" y="873006"/>
                  </a:moveTo>
                  <a:lnTo>
                    <a:pt x="124460" y="873006"/>
                  </a:lnTo>
                  <a:cubicBezTo>
                    <a:pt x="55880" y="873006"/>
                    <a:pt x="0" y="817126"/>
                    <a:pt x="0" y="7485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07531" y="0"/>
                  </a:lnTo>
                  <a:cubicBezTo>
                    <a:pt x="2776112" y="0"/>
                    <a:pt x="2831991" y="55880"/>
                    <a:pt x="2831991" y="124460"/>
                  </a:cubicBezTo>
                  <a:lnTo>
                    <a:pt x="2831991" y="748547"/>
                  </a:lnTo>
                  <a:cubicBezTo>
                    <a:pt x="2831991" y="817127"/>
                    <a:pt x="2776112" y="873006"/>
                    <a:pt x="2707531" y="873006"/>
                  </a:cubicBezTo>
                  <a:close/>
                </a:path>
              </a:pathLst>
            </a:custGeom>
            <a:solidFill>
              <a:srgbClr val="6BA7C4"/>
            </a:solidFill>
          </p:spPr>
        </p:sp>
      </p:grpSp>
      <p:grpSp>
        <p:nvGrpSpPr>
          <p:cNvPr id="141" name="Group 119"/>
          <p:cNvGrpSpPr/>
          <p:nvPr/>
        </p:nvGrpSpPr>
        <p:grpSpPr>
          <a:xfrm>
            <a:off x="9901809" y="8741874"/>
            <a:ext cx="3086100" cy="498157"/>
            <a:chOff x="0" y="0"/>
            <a:chExt cx="812800" cy="131202"/>
          </a:xfrm>
        </p:grpSpPr>
        <p:sp>
          <p:nvSpPr>
            <p:cNvPr id="142" name="Freeform 120"/>
            <p:cNvSpPr/>
            <p:nvPr/>
          </p:nvSpPr>
          <p:spPr>
            <a:xfrm>
              <a:off x="0" y="0"/>
              <a:ext cx="812800" cy="131202"/>
            </a:xfrm>
            <a:custGeom>
              <a:avLst/>
              <a:gdLst/>
              <a:ahLst/>
              <a:cxnLst/>
              <a:rect l="l" t="t" r="r" b="b"/>
              <a:pathLst>
                <a:path w="812800" h="131202">
                  <a:moveTo>
                    <a:pt x="0" y="0"/>
                  </a:moveTo>
                  <a:lnTo>
                    <a:pt x="812800" y="0"/>
                  </a:lnTo>
                  <a:lnTo>
                    <a:pt x="812800" y="131202"/>
                  </a:lnTo>
                  <a:lnTo>
                    <a:pt x="0" y="131202"/>
                  </a:lnTo>
                  <a:close/>
                </a:path>
              </a:pathLst>
            </a:custGeom>
            <a:solidFill>
              <a:srgbClr val="BADBD7"/>
            </a:solidFill>
          </p:spPr>
        </p:sp>
        <p:sp>
          <p:nvSpPr>
            <p:cNvPr id="143" name="TextBox 1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4" name="Group 122"/>
          <p:cNvGrpSpPr/>
          <p:nvPr/>
        </p:nvGrpSpPr>
        <p:grpSpPr>
          <a:xfrm>
            <a:off x="13578802" y="7500480"/>
            <a:ext cx="3680498" cy="2578038"/>
            <a:chOff x="0" y="0"/>
            <a:chExt cx="2698794" cy="1890394"/>
          </a:xfrm>
        </p:grpSpPr>
        <p:sp>
          <p:nvSpPr>
            <p:cNvPr id="145" name="Freeform 123"/>
            <p:cNvSpPr/>
            <p:nvPr/>
          </p:nvSpPr>
          <p:spPr>
            <a:xfrm>
              <a:off x="0" y="0"/>
              <a:ext cx="2698794" cy="1890394"/>
            </a:xfrm>
            <a:custGeom>
              <a:avLst/>
              <a:gdLst/>
              <a:ahLst/>
              <a:cxnLst/>
              <a:rect l="l" t="t" r="r" b="b"/>
              <a:pathLst>
                <a:path w="2698794" h="1890394">
                  <a:moveTo>
                    <a:pt x="2574334" y="1890394"/>
                  </a:moveTo>
                  <a:lnTo>
                    <a:pt x="124460" y="1890394"/>
                  </a:lnTo>
                  <a:cubicBezTo>
                    <a:pt x="55880" y="1890394"/>
                    <a:pt x="0" y="1834514"/>
                    <a:pt x="0" y="17659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74334" y="0"/>
                  </a:lnTo>
                  <a:cubicBezTo>
                    <a:pt x="2642914" y="0"/>
                    <a:pt x="2698794" y="55880"/>
                    <a:pt x="2698794" y="124460"/>
                  </a:cubicBezTo>
                  <a:lnTo>
                    <a:pt x="2698794" y="1765934"/>
                  </a:lnTo>
                  <a:cubicBezTo>
                    <a:pt x="2698794" y="1834514"/>
                    <a:pt x="2642914" y="1890394"/>
                    <a:pt x="2574334" y="1890394"/>
                  </a:cubicBezTo>
                  <a:close/>
                </a:path>
              </a:pathLst>
            </a:custGeom>
            <a:solidFill>
              <a:srgbClr val="6BA7C4"/>
            </a:solidFill>
          </p:spPr>
        </p:sp>
      </p:grpSp>
      <p:grpSp>
        <p:nvGrpSpPr>
          <p:cNvPr id="146" name="Group 124"/>
          <p:cNvGrpSpPr/>
          <p:nvPr/>
        </p:nvGrpSpPr>
        <p:grpSpPr>
          <a:xfrm>
            <a:off x="13878256" y="7336422"/>
            <a:ext cx="3086100" cy="498157"/>
            <a:chOff x="0" y="0"/>
            <a:chExt cx="812800" cy="131202"/>
          </a:xfrm>
        </p:grpSpPr>
        <p:sp>
          <p:nvSpPr>
            <p:cNvPr id="147" name="Freeform 125"/>
            <p:cNvSpPr/>
            <p:nvPr/>
          </p:nvSpPr>
          <p:spPr>
            <a:xfrm>
              <a:off x="0" y="0"/>
              <a:ext cx="812800" cy="131202"/>
            </a:xfrm>
            <a:custGeom>
              <a:avLst/>
              <a:gdLst/>
              <a:ahLst/>
              <a:cxnLst/>
              <a:rect l="l" t="t" r="r" b="b"/>
              <a:pathLst>
                <a:path w="812800" h="131202">
                  <a:moveTo>
                    <a:pt x="0" y="0"/>
                  </a:moveTo>
                  <a:lnTo>
                    <a:pt x="812800" y="0"/>
                  </a:lnTo>
                  <a:lnTo>
                    <a:pt x="812800" y="131202"/>
                  </a:lnTo>
                  <a:lnTo>
                    <a:pt x="0" y="131202"/>
                  </a:lnTo>
                  <a:close/>
                </a:path>
              </a:pathLst>
            </a:custGeom>
            <a:solidFill>
              <a:srgbClr val="BADBD7"/>
            </a:solidFill>
          </p:spPr>
        </p:sp>
        <p:sp>
          <p:nvSpPr>
            <p:cNvPr id="148" name="TextBox 1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50" name="Picture 130">
            <a:hlinkClick r:id="rId31" tooltip="https://www.arhcity.ru/?page=226/3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3677740" y="8130249"/>
            <a:ext cx="652158" cy="589314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>
            <a:off x="10000055" y="7561223"/>
            <a:ext cx="27945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rgbClr val="000000"/>
                </a:solidFill>
                <a:latin typeface="Arial Narrow" panose="020B0606020202030204" pitchFamily="34" charset="0"/>
              </a:rPr>
              <a:t>ЭТАПЫ ОТБОРА </a:t>
            </a:r>
          </a:p>
          <a:p>
            <a:pPr algn="ctr">
              <a:lnSpc>
                <a:spcPct val="900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НА БАЗЕ УЧРЕЖДЕНИЯ:</a:t>
            </a:r>
            <a:endParaRPr lang="en-US" sz="15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13878256" y="7349485"/>
            <a:ext cx="31289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rgbClr val="000000"/>
                </a:solidFill>
                <a:latin typeface="Arial Narrow" panose="020B0606020202030204" pitchFamily="34" charset="0"/>
              </a:rPr>
              <a:t>ОБЩАЯ ИНФОРМАЦИЯ </a:t>
            </a:r>
          </a:p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rgbClr val="000000"/>
                </a:solidFill>
                <a:latin typeface="Arial Narrow" panose="020B0606020202030204" pitchFamily="34" charset="0"/>
              </a:rPr>
              <a:t>О РЕАЛИЗАЦИИ ПРОЕКТА: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0167938" y="8761725"/>
            <a:ext cx="26483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solidFill>
                  <a:srgbClr val="000000"/>
                </a:solidFill>
                <a:latin typeface="Arial Narrow" panose="020B0606020202030204" pitchFamily="34" charset="0"/>
              </a:rPr>
              <a:t>ЭТАПЫ ГОРОДСКОГО ГОЛОСОВАНИЯ: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6842115" y="7125519"/>
            <a:ext cx="1276350" cy="904875"/>
            <a:chOff x="0" y="0"/>
            <a:chExt cx="1701800" cy="1206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01800" cy="1206500"/>
            </a:xfrm>
            <a:custGeom>
              <a:avLst/>
              <a:gdLst/>
              <a:ahLst/>
              <a:cxnLst/>
              <a:rect l="l" t="t" r="r" b="b"/>
              <a:pathLst>
                <a:path w="1701800" h="1206500">
                  <a:moveTo>
                    <a:pt x="0" y="0"/>
                  </a:moveTo>
                  <a:lnTo>
                    <a:pt x="0" y="1206500"/>
                  </a:lnTo>
                  <a:lnTo>
                    <a:pt x="1701800" y="1206500"/>
                  </a:lnTo>
                  <a:lnTo>
                    <a:pt x="170180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</p:grpSp>
      <p:sp>
        <p:nvSpPr>
          <p:cNvPr id="154" name="TextBox 153"/>
          <p:cNvSpPr txBox="1"/>
          <p:nvPr/>
        </p:nvSpPr>
        <p:spPr>
          <a:xfrm>
            <a:off x="14282943" y="8053642"/>
            <a:ext cx="292940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на официальном информационном интернет-портале городского округа </a:t>
            </a:r>
            <a:endParaRPr lang="ru-RU" sz="1500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>
              <a:lnSpc>
                <a:spcPts val="1650"/>
              </a:lnSpc>
            </a:pPr>
            <a:r>
              <a:rPr lang="en-US" sz="15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"</a:t>
            </a: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Город Архангельск" </a:t>
            </a:r>
            <a:r>
              <a:rPr lang="en-US" sz="15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www.arhcity.ru</a:t>
            </a:r>
            <a:endParaRPr lang="en-US" sz="15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4329898" y="9116864"/>
            <a:ext cx="267728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группа </a:t>
            </a:r>
            <a:r>
              <a:rPr lang="en-US" sz="15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В</a:t>
            </a:r>
            <a:r>
              <a:rPr lang="ru-RU" sz="15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к</a:t>
            </a:r>
            <a:r>
              <a:rPr lang="en-US" sz="1500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онтакте</a:t>
            </a:r>
            <a:r>
              <a:rPr lang="ru-RU" sz="1500" dirty="0">
                <a:solidFill>
                  <a:prstClr val="white"/>
                </a:solidFill>
                <a:latin typeface="Arial Narrow" panose="020B0606020202030204" pitchFamily="34" charset="0"/>
              </a:rPr>
              <a:t>:</a:t>
            </a:r>
            <a:endParaRPr lang="ru-RU" sz="1500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>
              <a:lnSpc>
                <a:spcPts val="1650"/>
              </a:lnSpc>
            </a:pPr>
            <a:r>
              <a:rPr lang="en-US" sz="15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"</a:t>
            </a: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Бюджет твоих возможностей </a:t>
            </a:r>
            <a:endParaRPr lang="ru-RU" sz="15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и инициативные проекты</a:t>
            </a:r>
            <a:r>
              <a:rPr lang="en-US" sz="15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"</a:t>
            </a:r>
            <a:endParaRPr lang="en-US" sz="15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49" name="Picture 12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3749776" y="9283921"/>
            <a:ext cx="533167" cy="533167"/>
          </a:xfrm>
          <a:prstGeom prst="rect">
            <a:avLst/>
          </a:prstGeom>
        </p:spPr>
      </p:pic>
      <p:sp>
        <p:nvSpPr>
          <p:cNvPr id="156" name="TextBox 155"/>
          <p:cNvSpPr txBox="1"/>
          <p:nvPr/>
        </p:nvSpPr>
        <p:spPr>
          <a:xfrm>
            <a:off x="9686286" y="8049154"/>
            <a:ext cx="361808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на официальном </a:t>
            </a:r>
            <a:r>
              <a:rPr lang="en-US" sz="1500" dirty="0" err="1">
                <a:solidFill>
                  <a:prstClr val="white"/>
                </a:solidFill>
                <a:latin typeface="Arial Narrow" panose="020B0606020202030204" pitchFamily="34" charset="0"/>
              </a:rPr>
              <a:t>сайте</a:t>
            </a: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 учреждения </a:t>
            </a:r>
            <a:endParaRPr lang="ru-RU" sz="15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и (или) на </a:t>
            </a:r>
            <a:r>
              <a:rPr lang="en-US" sz="1500" dirty="0" err="1">
                <a:solidFill>
                  <a:prstClr val="white"/>
                </a:solidFill>
                <a:latin typeface="Arial Narrow" panose="020B0606020202030204" pitchFamily="34" charset="0"/>
              </a:rPr>
              <a:t>информационных</a:t>
            </a: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Arial Narrow" panose="020B0606020202030204" pitchFamily="34" charset="0"/>
              </a:rPr>
              <a:t>стендах</a:t>
            </a:r>
            <a:endParaRPr lang="en-US" sz="15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9664498" y="9198768"/>
            <a:ext cx="3605598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на официальном </a:t>
            </a:r>
            <a:endParaRPr lang="ru-RU" sz="15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информационном интернет-портале </a:t>
            </a:r>
          </a:p>
          <a:p>
            <a:pPr algn="ctr"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городского округа "Город Архангельск" </a:t>
            </a:r>
          </a:p>
          <a:p>
            <a:pPr algn="ctr">
              <a:lnSpc>
                <a:spcPts val="1650"/>
              </a:lnSpc>
            </a:pPr>
            <a:r>
              <a:rPr lang="en-US" sz="1500" dirty="0">
                <a:solidFill>
                  <a:prstClr val="white"/>
                </a:solidFill>
                <a:latin typeface="Arial Narrow" panose="020B0606020202030204" pitchFamily="34" charset="0"/>
              </a:rPr>
              <a:t>www.arhcity.ru</a:t>
            </a:r>
          </a:p>
          <a:p>
            <a:endParaRPr lang="ru-RU" dirty="0"/>
          </a:p>
        </p:txBody>
      </p:sp>
      <p:sp>
        <p:nvSpPr>
          <p:cNvPr id="190" name="AutoShape 72"/>
          <p:cNvSpPr/>
          <p:nvPr/>
        </p:nvSpPr>
        <p:spPr>
          <a:xfrm>
            <a:off x="7208753" y="2973066"/>
            <a:ext cx="1795299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1" name="AutoShape 72"/>
          <p:cNvSpPr/>
          <p:nvPr/>
        </p:nvSpPr>
        <p:spPr>
          <a:xfrm>
            <a:off x="9450274" y="2967753"/>
            <a:ext cx="1795299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2" name="AutoShape 72"/>
          <p:cNvSpPr/>
          <p:nvPr/>
        </p:nvSpPr>
        <p:spPr>
          <a:xfrm>
            <a:off x="11769717" y="2955819"/>
            <a:ext cx="1795299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3" name="AutoShape 72"/>
          <p:cNvSpPr/>
          <p:nvPr/>
        </p:nvSpPr>
        <p:spPr>
          <a:xfrm>
            <a:off x="13961638" y="2955819"/>
            <a:ext cx="1795299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4" name="AutoShape 72"/>
          <p:cNvSpPr/>
          <p:nvPr/>
        </p:nvSpPr>
        <p:spPr>
          <a:xfrm>
            <a:off x="16204564" y="2967753"/>
            <a:ext cx="1795299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5" name="Group 62"/>
          <p:cNvGrpSpPr/>
          <p:nvPr/>
        </p:nvGrpSpPr>
        <p:grpSpPr>
          <a:xfrm>
            <a:off x="7324835" y="2339692"/>
            <a:ext cx="1563133" cy="539369"/>
            <a:chOff x="0" y="0"/>
            <a:chExt cx="1913890" cy="660400"/>
          </a:xfrm>
        </p:grpSpPr>
        <p:sp>
          <p:nvSpPr>
            <p:cNvPr id="196" name="Freeform 63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5B86F"/>
            </a:solidFill>
          </p:spPr>
        </p:sp>
      </p:grpSp>
      <p:sp>
        <p:nvSpPr>
          <p:cNvPr id="197" name="TextBox 196"/>
          <p:cNvSpPr txBox="1"/>
          <p:nvPr/>
        </p:nvSpPr>
        <p:spPr>
          <a:xfrm>
            <a:off x="7510657" y="2306729"/>
            <a:ext cx="12391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59"/>
              </a:lnSpc>
            </a:pPr>
            <a:r>
              <a:rPr lang="en-US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01.11.202</a:t>
            </a:r>
            <a:r>
              <a:rPr lang="ru-RU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4</a:t>
            </a:r>
            <a:r>
              <a:rPr lang="en-US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 - 01.12.202</a:t>
            </a:r>
            <a:r>
              <a:rPr lang="ru-RU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4</a:t>
            </a:r>
            <a:endParaRPr lang="en-US" b="1" dirty="0">
              <a:solidFill>
                <a:srgbClr val="122786"/>
              </a:solidFill>
              <a:latin typeface="Arial Narrow" panose="020B0606020202030204" pitchFamily="34" charset="0"/>
              <a:ea typeface="PMingLiU-ExtB" panose="02020500000000000000" pitchFamily="18" charset="-120"/>
            </a:endParaRPr>
          </a:p>
        </p:txBody>
      </p:sp>
      <p:grpSp>
        <p:nvGrpSpPr>
          <p:cNvPr id="198" name="Group 62"/>
          <p:cNvGrpSpPr/>
          <p:nvPr/>
        </p:nvGrpSpPr>
        <p:grpSpPr>
          <a:xfrm>
            <a:off x="9536132" y="2339692"/>
            <a:ext cx="1563133" cy="539369"/>
            <a:chOff x="0" y="0"/>
            <a:chExt cx="1913890" cy="660400"/>
          </a:xfrm>
        </p:grpSpPr>
        <p:sp>
          <p:nvSpPr>
            <p:cNvPr id="199" name="Freeform 63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5B86F"/>
            </a:solidFill>
          </p:spPr>
        </p:sp>
      </p:grpSp>
      <p:sp>
        <p:nvSpPr>
          <p:cNvPr id="201" name="TextBox 200"/>
          <p:cNvSpPr txBox="1"/>
          <p:nvPr/>
        </p:nvSpPr>
        <p:spPr>
          <a:xfrm>
            <a:off x="9611209" y="2455467"/>
            <a:ext cx="141297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b="1" dirty="0" err="1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до</a:t>
            </a:r>
            <a:r>
              <a:rPr lang="en-US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 20.12.202</a:t>
            </a:r>
            <a:r>
              <a:rPr lang="ru-RU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4</a:t>
            </a:r>
            <a:endParaRPr lang="en-US" b="1" dirty="0">
              <a:solidFill>
                <a:srgbClr val="122786"/>
              </a:solidFill>
              <a:latin typeface="Arial Narrow" panose="020B0606020202030204" pitchFamily="34" charset="0"/>
              <a:ea typeface="PMingLiU-ExtB" panose="02020500000000000000" pitchFamily="18" charset="-120"/>
            </a:endParaRPr>
          </a:p>
        </p:txBody>
      </p:sp>
      <p:grpSp>
        <p:nvGrpSpPr>
          <p:cNvPr id="202" name="Group 62"/>
          <p:cNvGrpSpPr/>
          <p:nvPr/>
        </p:nvGrpSpPr>
        <p:grpSpPr>
          <a:xfrm>
            <a:off x="11863270" y="2315596"/>
            <a:ext cx="1563133" cy="539369"/>
            <a:chOff x="0" y="0"/>
            <a:chExt cx="1913890" cy="660400"/>
          </a:xfrm>
        </p:grpSpPr>
        <p:sp>
          <p:nvSpPr>
            <p:cNvPr id="203" name="Freeform 63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5B86F"/>
            </a:solidFill>
          </p:spPr>
        </p:sp>
      </p:grpSp>
      <p:sp>
        <p:nvSpPr>
          <p:cNvPr id="204" name="TextBox 203"/>
          <p:cNvSpPr txBox="1"/>
          <p:nvPr/>
        </p:nvSpPr>
        <p:spPr>
          <a:xfrm>
            <a:off x="11938383" y="2434969"/>
            <a:ext cx="141290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b="1" dirty="0" err="1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до</a:t>
            </a:r>
            <a:r>
              <a:rPr lang="en-US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 20.01.202</a:t>
            </a:r>
            <a:r>
              <a:rPr lang="ru-RU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5</a:t>
            </a:r>
            <a:endParaRPr lang="en-US" b="1" dirty="0">
              <a:solidFill>
                <a:srgbClr val="122786"/>
              </a:solidFill>
              <a:latin typeface="Arial Narrow" panose="020B0606020202030204" pitchFamily="34" charset="0"/>
              <a:ea typeface="PMingLiU-ExtB" panose="02020500000000000000" pitchFamily="18" charset="-120"/>
            </a:endParaRPr>
          </a:p>
        </p:txBody>
      </p:sp>
      <p:grpSp>
        <p:nvGrpSpPr>
          <p:cNvPr id="208" name="Group 62"/>
          <p:cNvGrpSpPr/>
          <p:nvPr/>
        </p:nvGrpSpPr>
        <p:grpSpPr>
          <a:xfrm>
            <a:off x="14077720" y="2284540"/>
            <a:ext cx="1563133" cy="539369"/>
            <a:chOff x="0" y="0"/>
            <a:chExt cx="1913890" cy="660400"/>
          </a:xfrm>
        </p:grpSpPr>
        <p:sp>
          <p:nvSpPr>
            <p:cNvPr id="209" name="Freeform 63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5B86F"/>
            </a:solidFill>
          </p:spPr>
        </p:sp>
      </p:grpSp>
      <p:sp>
        <p:nvSpPr>
          <p:cNvPr id="210" name="TextBox 209"/>
          <p:cNvSpPr txBox="1"/>
          <p:nvPr/>
        </p:nvSpPr>
        <p:spPr>
          <a:xfrm>
            <a:off x="14125747" y="2410873"/>
            <a:ext cx="146708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b="1" dirty="0" err="1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до</a:t>
            </a:r>
            <a:r>
              <a:rPr lang="en-US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 01.02.202</a:t>
            </a:r>
            <a:r>
              <a:rPr lang="ru-RU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5</a:t>
            </a:r>
            <a:endParaRPr lang="en-US" b="1" dirty="0">
              <a:solidFill>
                <a:srgbClr val="122786"/>
              </a:solidFill>
              <a:latin typeface="Arial Narrow" panose="020B0606020202030204" pitchFamily="34" charset="0"/>
              <a:ea typeface="PMingLiU-ExtB" panose="02020500000000000000" pitchFamily="18" charset="-120"/>
            </a:endParaRPr>
          </a:p>
        </p:txBody>
      </p:sp>
      <p:grpSp>
        <p:nvGrpSpPr>
          <p:cNvPr id="211" name="Group 62"/>
          <p:cNvGrpSpPr/>
          <p:nvPr/>
        </p:nvGrpSpPr>
        <p:grpSpPr>
          <a:xfrm>
            <a:off x="16320646" y="2293804"/>
            <a:ext cx="1563133" cy="539369"/>
            <a:chOff x="0" y="0"/>
            <a:chExt cx="1913890" cy="660400"/>
          </a:xfrm>
        </p:grpSpPr>
        <p:sp>
          <p:nvSpPr>
            <p:cNvPr id="212" name="Freeform 63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5B86F"/>
            </a:solidFill>
          </p:spPr>
        </p:sp>
      </p:grpSp>
      <p:sp>
        <p:nvSpPr>
          <p:cNvPr id="213" name="TextBox 212"/>
          <p:cNvSpPr txBox="1"/>
          <p:nvPr/>
        </p:nvSpPr>
        <p:spPr>
          <a:xfrm>
            <a:off x="16395759" y="2424699"/>
            <a:ext cx="141290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b="1" dirty="0" err="1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до</a:t>
            </a:r>
            <a:r>
              <a:rPr lang="en-US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 01.03.202</a:t>
            </a:r>
            <a:r>
              <a:rPr lang="ru-RU" b="1" dirty="0">
                <a:solidFill>
                  <a:srgbClr val="122786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5</a:t>
            </a:r>
            <a:endParaRPr lang="en-US" b="1" dirty="0">
              <a:solidFill>
                <a:srgbClr val="122786"/>
              </a:solidFill>
              <a:latin typeface="Arial Narrow" panose="020B0606020202030204" pitchFamily="34" charset="0"/>
              <a:ea typeface="PMingLiU-ExtB" panose="02020500000000000000" pitchFamily="18" charset="-120"/>
            </a:endParaRPr>
          </a:p>
        </p:txBody>
      </p:sp>
      <p:grpSp>
        <p:nvGrpSpPr>
          <p:cNvPr id="226" name="Group 73"/>
          <p:cNvGrpSpPr/>
          <p:nvPr/>
        </p:nvGrpSpPr>
        <p:grpSpPr>
          <a:xfrm>
            <a:off x="8182237" y="4345252"/>
            <a:ext cx="2228326" cy="659103"/>
            <a:chOff x="0" y="0"/>
            <a:chExt cx="2910715" cy="860942"/>
          </a:xfrm>
        </p:grpSpPr>
        <p:sp>
          <p:nvSpPr>
            <p:cNvPr id="227" name="Freeform 74"/>
            <p:cNvSpPr/>
            <p:nvPr/>
          </p:nvSpPr>
          <p:spPr>
            <a:xfrm>
              <a:off x="0" y="0"/>
              <a:ext cx="2910715" cy="860942"/>
            </a:xfrm>
            <a:custGeom>
              <a:avLst/>
              <a:gdLst/>
              <a:ahLst/>
              <a:cxnLst/>
              <a:rect l="l" t="t" r="r" b="b"/>
              <a:pathLst>
                <a:path w="2910715" h="860942">
                  <a:moveTo>
                    <a:pt x="0" y="0"/>
                  </a:moveTo>
                  <a:lnTo>
                    <a:pt x="0" y="860942"/>
                  </a:lnTo>
                  <a:lnTo>
                    <a:pt x="2910715" y="860942"/>
                  </a:lnTo>
                  <a:lnTo>
                    <a:pt x="2910715" y="0"/>
                  </a:lnTo>
                  <a:lnTo>
                    <a:pt x="0" y="0"/>
                  </a:lnTo>
                  <a:close/>
                  <a:moveTo>
                    <a:pt x="2849755" y="799982"/>
                  </a:moveTo>
                  <a:lnTo>
                    <a:pt x="59690" y="799982"/>
                  </a:lnTo>
                  <a:lnTo>
                    <a:pt x="59690" y="59690"/>
                  </a:lnTo>
                  <a:lnTo>
                    <a:pt x="2849755" y="59690"/>
                  </a:lnTo>
                  <a:lnTo>
                    <a:pt x="2849755" y="799982"/>
                  </a:lnTo>
                  <a:close/>
                </a:path>
              </a:pathLst>
            </a:custGeom>
            <a:solidFill>
              <a:srgbClr val="8C52FF"/>
            </a:solidFill>
          </p:spPr>
        </p:sp>
      </p:grpSp>
      <p:grpSp>
        <p:nvGrpSpPr>
          <p:cNvPr id="228" name="Group 77"/>
          <p:cNvGrpSpPr/>
          <p:nvPr/>
        </p:nvGrpSpPr>
        <p:grpSpPr>
          <a:xfrm>
            <a:off x="8382000" y="4229100"/>
            <a:ext cx="482099" cy="344272"/>
            <a:chOff x="0" y="0"/>
            <a:chExt cx="650613" cy="464609"/>
          </a:xfrm>
        </p:grpSpPr>
        <p:sp>
          <p:nvSpPr>
            <p:cNvPr id="229" name="Freeform 78"/>
            <p:cNvSpPr/>
            <p:nvPr/>
          </p:nvSpPr>
          <p:spPr>
            <a:xfrm>
              <a:off x="0" y="0"/>
              <a:ext cx="650613" cy="464609"/>
            </a:xfrm>
            <a:custGeom>
              <a:avLst/>
              <a:gdLst/>
              <a:ahLst/>
              <a:cxnLst/>
              <a:rect l="l" t="t" r="r" b="b"/>
              <a:pathLst>
                <a:path w="650613" h="464609">
                  <a:moveTo>
                    <a:pt x="0" y="0"/>
                  </a:moveTo>
                  <a:lnTo>
                    <a:pt x="650613" y="0"/>
                  </a:lnTo>
                  <a:lnTo>
                    <a:pt x="650613" y="464609"/>
                  </a:lnTo>
                  <a:lnTo>
                    <a:pt x="0" y="464609"/>
                  </a:lnTo>
                  <a:close/>
                </a:path>
              </a:pathLst>
            </a:custGeom>
            <a:solidFill>
              <a:srgbClr val="8C52FF"/>
            </a:solidFill>
            <a:ln w="19050">
              <a:solidFill>
                <a:schemeClr val="bg1"/>
              </a:solidFill>
            </a:ln>
          </p:spPr>
        </p:sp>
      </p:grpSp>
      <p:grpSp>
        <p:nvGrpSpPr>
          <p:cNvPr id="230" name="Group 81"/>
          <p:cNvGrpSpPr/>
          <p:nvPr/>
        </p:nvGrpSpPr>
        <p:grpSpPr>
          <a:xfrm>
            <a:off x="8184381" y="5219700"/>
            <a:ext cx="2228326" cy="631894"/>
            <a:chOff x="0" y="0"/>
            <a:chExt cx="2910715" cy="825402"/>
          </a:xfrm>
        </p:grpSpPr>
        <p:sp>
          <p:nvSpPr>
            <p:cNvPr id="231" name="Freeform 82"/>
            <p:cNvSpPr/>
            <p:nvPr/>
          </p:nvSpPr>
          <p:spPr>
            <a:xfrm>
              <a:off x="0" y="0"/>
              <a:ext cx="2910715" cy="825402"/>
            </a:xfrm>
            <a:custGeom>
              <a:avLst/>
              <a:gdLst/>
              <a:ahLst/>
              <a:cxnLst/>
              <a:rect l="l" t="t" r="r" b="b"/>
              <a:pathLst>
                <a:path w="2910715" h="825402">
                  <a:moveTo>
                    <a:pt x="0" y="0"/>
                  </a:moveTo>
                  <a:lnTo>
                    <a:pt x="0" y="825402"/>
                  </a:lnTo>
                  <a:lnTo>
                    <a:pt x="2910715" y="825402"/>
                  </a:lnTo>
                  <a:lnTo>
                    <a:pt x="2910715" y="0"/>
                  </a:lnTo>
                  <a:lnTo>
                    <a:pt x="0" y="0"/>
                  </a:lnTo>
                  <a:close/>
                  <a:moveTo>
                    <a:pt x="2849755" y="764442"/>
                  </a:moveTo>
                  <a:lnTo>
                    <a:pt x="59690" y="764442"/>
                  </a:lnTo>
                  <a:lnTo>
                    <a:pt x="59690" y="59690"/>
                  </a:lnTo>
                  <a:lnTo>
                    <a:pt x="2849755" y="59690"/>
                  </a:lnTo>
                  <a:lnTo>
                    <a:pt x="2849755" y="764442"/>
                  </a:lnTo>
                  <a:close/>
                </a:path>
              </a:pathLst>
            </a:custGeom>
            <a:solidFill>
              <a:srgbClr val="76C9F2"/>
            </a:solidFill>
          </p:spPr>
        </p:sp>
      </p:grpSp>
      <p:grpSp>
        <p:nvGrpSpPr>
          <p:cNvPr id="234" name="Group 85"/>
          <p:cNvGrpSpPr/>
          <p:nvPr/>
        </p:nvGrpSpPr>
        <p:grpSpPr>
          <a:xfrm>
            <a:off x="8400996" y="5067300"/>
            <a:ext cx="482099" cy="344272"/>
            <a:chOff x="0" y="0"/>
            <a:chExt cx="650613" cy="464609"/>
          </a:xfrm>
        </p:grpSpPr>
        <p:sp>
          <p:nvSpPr>
            <p:cNvPr id="235" name="Freeform 86"/>
            <p:cNvSpPr/>
            <p:nvPr/>
          </p:nvSpPr>
          <p:spPr>
            <a:xfrm>
              <a:off x="0" y="0"/>
              <a:ext cx="650613" cy="464609"/>
            </a:xfrm>
            <a:custGeom>
              <a:avLst/>
              <a:gdLst/>
              <a:ahLst/>
              <a:cxnLst/>
              <a:rect l="l" t="t" r="r" b="b"/>
              <a:pathLst>
                <a:path w="650613" h="464609">
                  <a:moveTo>
                    <a:pt x="0" y="0"/>
                  </a:moveTo>
                  <a:lnTo>
                    <a:pt x="650613" y="0"/>
                  </a:lnTo>
                  <a:lnTo>
                    <a:pt x="650613" y="464609"/>
                  </a:lnTo>
                  <a:lnTo>
                    <a:pt x="0" y="464609"/>
                  </a:lnTo>
                  <a:close/>
                </a:path>
              </a:pathLst>
            </a:custGeom>
            <a:solidFill>
              <a:srgbClr val="76C9F2"/>
            </a:solidFill>
            <a:ln w="19050">
              <a:solidFill>
                <a:schemeClr val="bg1"/>
              </a:solidFill>
            </a:ln>
          </p:spPr>
        </p:sp>
      </p:grpSp>
      <p:grpSp>
        <p:nvGrpSpPr>
          <p:cNvPr id="236" name="Group 87"/>
          <p:cNvGrpSpPr/>
          <p:nvPr/>
        </p:nvGrpSpPr>
        <p:grpSpPr>
          <a:xfrm>
            <a:off x="8211074" y="6070366"/>
            <a:ext cx="2228326" cy="552622"/>
            <a:chOff x="0" y="0"/>
            <a:chExt cx="2910715" cy="721854"/>
          </a:xfrm>
        </p:grpSpPr>
        <p:sp>
          <p:nvSpPr>
            <p:cNvPr id="237" name="Freeform 88"/>
            <p:cNvSpPr/>
            <p:nvPr/>
          </p:nvSpPr>
          <p:spPr>
            <a:xfrm>
              <a:off x="0" y="0"/>
              <a:ext cx="2910715" cy="721854"/>
            </a:xfrm>
            <a:custGeom>
              <a:avLst/>
              <a:gdLst/>
              <a:ahLst/>
              <a:cxnLst/>
              <a:rect l="l" t="t" r="r" b="b"/>
              <a:pathLst>
                <a:path w="2910715" h="721854">
                  <a:moveTo>
                    <a:pt x="0" y="0"/>
                  </a:moveTo>
                  <a:lnTo>
                    <a:pt x="0" y="721854"/>
                  </a:lnTo>
                  <a:lnTo>
                    <a:pt x="2910715" y="721854"/>
                  </a:lnTo>
                  <a:lnTo>
                    <a:pt x="2910715" y="0"/>
                  </a:lnTo>
                  <a:lnTo>
                    <a:pt x="0" y="0"/>
                  </a:lnTo>
                  <a:close/>
                  <a:moveTo>
                    <a:pt x="2849755" y="660894"/>
                  </a:moveTo>
                  <a:lnTo>
                    <a:pt x="59690" y="660894"/>
                  </a:lnTo>
                  <a:lnTo>
                    <a:pt x="59690" y="59690"/>
                  </a:lnTo>
                  <a:lnTo>
                    <a:pt x="2849755" y="59690"/>
                  </a:lnTo>
                  <a:lnTo>
                    <a:pt x="2849755" y="660894"/>
                  </a:lnTo>
                  <a:close/>
                </a:path>
              </a:pathLst>
            </a:custGeom>
            <a:solidFill>
              <a:srgbClr val="88F561"/>
            </a:solidFill>
          </p:spPr>
        </p:sp>
      </p:grpSp>
      <p:grpSp>
        <p:nvGrpSpPr>
          <p:cNvPr id="238" name="Group 91"/>
          <p:cNvGrpSpPr/>
          <p:nvPr/>
        </p:nvGrpSpPr>
        <p:grpSpPr>
          <a:xfrm>
            <a:off x="8400996" y="5960980"/>
            <a:ext cx="482099" cy="344272"/>
            <a:chOff x="0" y="0"/>
            <a:chExt cx="650613" cy="464609"/>
          </a:xfrm>
        </p:grpSpPr>
        <p:sp>
          <p:nvSpPr>
            <p:cNvPr id="239" name="Freeform 92"/>
            <p:cNvSpPr/>
            <p:nvPr/>
          </p:nvSpPr>
          <p:spPr>
            <a:xfrm>
              <a:off x="0" y="0"/>
              <a:ext cx="650613" cy="464609"/>
            </a:xfrm>
            <a:custGeom>
              <a:avLst/>
              <a:gdLst/>
              <a:ahLst/>
              <a:cxnLst/>
              <a:rect l="l" t="t" r="r" b="b"/>
              <a:pathLst>
                <a:path w="650613" h="464609">
                  <a:moveTo>
                    <a:pt x="0" y="0"/>
                  </a:moveTo>
                  <a:lnTo>
                    <a:pt x="650613" y="0"/>
                  </a:lnTo>
                  <a:lnTo>
                    <a:pt x="650613" y="464609"/>
                  </a:lnTo>
                  <a:lnTo>
                    <a:pt x="0" y="464609"/>
                  </a:lnTo>
                  <a:close/>
                </a:path>
              </a:pathLst>
            </a:custGeom>
            <a:solidFill>
              <a:srgbClr val="88F561"/>
            </a:solidFill>
            <a:ln w="19050">
              <a:solidFill>
                <a:schemeClr val="bg1"/>
              </a:solidFill>
            </a:ln>
          </p:spPr>
        </p:sp>
      </p:grpSp>
      <p:sp>
        <p:nvSpPr>
          <p:cNvPr id="240" name="TextBox 162"/>
          <p:cNvSpPr txBox="1"/>
          <p:nvPr/>
        </p:nvSpPr>
        <p:spPr>
          <a:xfrm>
            <a:off x="8529994" y="4230845"/>
            <a:ext cx="23300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41" name="TextBox 165"/>
          <p:cNvSpPr txBox="1"/>
          <p:nvPr/>
        </p:nvSpPr>
        <p:spPr>
          <a:xfrm>
            <a:off x="8546954" y="5078634"/>
            <a:ext cx="233006" cy="297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42" name="TextBox 168"/>
          <p:cNvSpPr txBox="1"/>
          <p:nvPr/>
        </p:nvSpPr>
        <p:spPr>
          <a:xfrm>
            <a:off x="8546954" y="5972315"/>
            <a:ext cx="233006" cy="297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3</a:t>
            </a:r>
          </a:p>
        </p:txBody>
      </p:sp>
      <p:grpSp>
        <p:nvGrpSpPr>
          <p:cNvPr id="245" name="Group 101"/>
          <p:cNvGrpSpPr/>
          <p:nvPr/>
        </p:nvGrpSpPr>
        <p:grpSpPr>
          <a:xfrm rot="-5400000">
            <a:off x="15706421" y="4523049"/>
            <a:ext cx="709633" cy="3967034"/>
            <a:chOff x="0" y="0"/>
            <a:chExt cx="2771140" cy="15491393"/>
          </a:xfrm>
        </p:grpSpPr>
        <p:sp>
          <p:nvSpPr>
            <p:cNvPr id="246" name="Freeform 102"/>
            <p:cNvSpPr/>
            <p:nvPr/>
          </p:nvSpPr>
          <p:spPr>
            <a:xfrm>
              <a:off x="0" y="0"/>
              <a:ext cx="2771140" cy="15491392"/>
            </a:xfrm>
            <a:custGeom>
              <a:avLst/>
              <a:gdLst/>
              <a:ahLst/>
              <a:cxnLst/>
              <a:rect l="l" t="t" r="r" b="b"/>
              <a:pathLst>
                <a:path w="2771140" h="15491392">
                  <a:moveTo>
                    <a:pt x="0" y="0"/>
                  </a:moveTo>
                  <a:lnTo>
                    <a:pt x="0" y="14588423"/>
                  </a:lnTo>
                  <a:lnTo>
                    <a:pt x="1384300" y="15491392"/>
                  </a:lnTo>
                  <a:lnTo>
                    <a:pt x="2771140" y="14588423"/>
                  </a:lnTo>
                  <a:lnTo>
                    <a:pt x="277114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202534" y="5078634"/>
            <a:ext cx="2238375" cy="1733550"/>
            <a:chOff x="0" y="0"/>
            <a:chExt cx="2984500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84500" cy="2311400"/>
            </a:xfrm>
            <a:custGeom>
              <a:avLst/>
              <a:gdLst/>
              <a:ahLst/>
              <a:cxnLst/>
              <a:rect l="l" t="t" r="r" b="b"/>
              <a:pathLst>
                <a:path w="2984500" h="2311400">
                  <a:moveTo>
                    <a:pt x="0" y="0"/>
                  </a:moveTo>
                  <a:lnTo>
                    <a:pt x="0" y="2311400"/>
                  </a:lnTo>
                  <a:lnTo>
                    <a:pt x="2984500" y="2311400"/>
                  </a:lnTo>
                  <a:lnTo>
                    <a:pt x="298450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</p:sp>
      </p:grpSp>
      <p:sp>
        <p:nvSpPr>
          <p:cNvPr id="247" name="TextBox 246"/>
          <p:cNvSpPr txBox="1"/>
          <p:nvPr/>
        </p:nvSpPr>
        <p:spPr>
          <a:xfrm>
            <a:off x="15421306" y="6194356"/>
            <a:ext cx="2516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Реализация инициатив </a:t>
            </a:r>
            <a:endParaRPr lang="ru-RU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в 202</a:t>
            </a:r>
            <a:r>
              <a:rPr lang="ru-RU" sz="2000" dirty="0">
                <a:solidFill>
                  <a:prstClr val="white"/>
                </a:solidFill>
                <a:latin typeface="Arial Narrow" panose="020B0606020202030204" pitchFamily="34" charset="0"/>
              </a:rPr>
              <a:t>5</a:t>
            </a: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 году!</a:t>
            </a:r>
          </a:p>
        </p:txBody>
      </p:sp>
      <p:grpSp>
        <p:nvGrpSpPr>
          <p:cNvPr id="249" name="Group 48"/>
          <p:cNvGrpSpPr>
            <a:grpSpLocks noChangeAspect="1"/>
          </p:cNvGrpSpPr>
          <p:nvPr/>
        </p:nvGrpSpPr>
        <p:grpSpPr>
          <a:xfrm>
            <a:off x="-1217409" y="271255"/>
            <a:ext cx="4722609" cy="2023047"/>
            <a:chOff x="215900" y="5793486"/>
            <a:chExt cx="8557387" cy="40460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50" name="Freeform 49"/>
            <p:cNvSpPr/>
            <p:nvPr/>
          </p:nvSpPr>
          <p:spPr>
            <a:xfrm>
              <a:off x="215900" y="6259958"/>
              <a:ext cx="8557387" cy="3579621"/>
            </a:xfrm>
            <a:custGeom>
              <a:avLst/>
              <a:gdLst/>
              <a:ahLst/>
              <a:cxnLst/>
              <a:rect l="l" t="t" r="r" b="b"/>
              <a:pathLst>
                <a:path w="8557387" h="3579622">
                  <a:moveTo>
                    <a:pt x="4414266" y="0"/>
                  </a:moveTo>
                  <a:cubicBezTo>
                    <a:pt x="4350893" y="0"/>
                    <a:pt x="4287266" y="1270"/>
                    <a:pt x="4223385" y="3937"/>
                  </a:cubicBezTo>
                  <a:cubicBezTo>
                    <a:pt x="2365629" y="79883"/>
                    <a:pt x="744982" y="1253109"/>
                    <a:pt x="95377" y="2998851"/>
                  </a:cubicBezTo>
                  <a:cubicBezTo>
                    <a:pt x="22860" y="3190875"/>
                    <a:pt x="0" y="3389122"/>
                    <a:pt x="20320" y="3579622"/>
                  </a:cubicBezTo>
                  <a:lnTo>
                    <a:pt x="2615565" y="3579622"/>
                  </a:lnTo>
                  <a:cubicBezTo>
                    <a:pt x="2969387" y="2970911"/>
                    <a:pt x="3607816" y="2573401"/>
                    <a:pt x="4327271" y="2543937"/>
                  </a:cubicBezTo>
                  <a:cubicBezTo>
                    <a:pt x="4355846" y="2542794"/>
                    <a:pt x="4384294" y="2542159"/>
                    <a:pt x="4412615" y="2542159"/>
                  </a:cubicBezTo>
                  <a:cubicBezTo>
                    <a:pt x="5157089" y="2542159"/>
                    <a:pt x="5842508" y="2940431"/>
                    <a:pt x="6216015" y="3579622"/>
                  </a:cubicBezTo>
                  <a:lnTo>
                    <a:pt x="8557387" y="3579622"/>
                  </a:lnTo>
                  <a:lnTo>
                    <a:pt x="8557387" y="2586355"/>
                  </a:lnTo>
                  <a:lnTo>
                    <a:pt x="8557387" y="2586355"/>
                  </a:lnTo>
                  <a:cubicBezTo>
                    <a:pt x="7775829" y="995807"/>
                    <a:pt x="6173597" y="0"/>
                    <a:pt x="4414266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</p:sp>
        <p:sp>
          <p:nvSpPr>
            <p:cNvPr id="251" name="Freeform 51"/>
            <p:cNvSpPr/>
            <p:nvPr/>
          </p:nvSpPr>
          <p:spPr>
            <a:xfrm>
              <a:off x="5197729" y="6798945"/>
              <a:ext cx="1008126" cy="662178"/>
            </a:xfrm>
            <a:custGeom>
              <a:avLst/>
              <a:gdLst/>
              <a:ahLst/>
              <a:cxnLst/>
              <a:rect l="l" t="t" r="r" b="b"/>
              <a:pathLst>
                <a:path w="1008126" h="662178">
                  <a:moveTo>
                    <a:pt x="440690" y="662178"/>
                  </a:moveTo>
                  <a:lnTo>
                    <a:pt x="1008126" y="662178"/>
                  </a:lnTo>
                  <a:cubicBezTo>
                    <a:pt x="940562" y="141351"/>
                    <a:pt x="679450" y="0"/>
                    <a:pt x="367538" y="0"/>
                  </a:cubicBezTo>
                  <a:cubicBezTo>
                    <a:pt x="231394" y="0"/>
                    <a:pt x="104902" y="27051"/>
                    <a:pt x="0" y="100583"/>
                  </a:cubicBezTo>
                  <a:cubicBezTo>
                    <a:pt x="219329" y="187198"/>
                    <a:pt x="365252" y="373252"/>
                    <a:pt x="440690" y="662178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252" name="Freeform 52"/>
            <p:cNvSpPr/>
            <p:nvPr/>
          </p:nvSpPr>
          <p:spPr>
            <a:xfrm>
              <a:off x="5178933" y="6780658"/>
              <a:ext cx="1045972" cy="698626"/>
            </a:xfrm>
            <a:custGeom>
              <a:avLst/>
              <a:gdLst/>
              <a:ahLst/>
              <a:cxnLst/>
              <a:rect l="l" t="t" r="r" b="b"/>
              <a:pathLst>
                <a:path w="1045972" h="698626">
                  <a:moveTo>
                    <a:pt x="386334" y="36448"/>
                  </a:moveTo>
                  <a:cubicBezTo>
                    <a:pt x="462915" y="36448"/>
                    <a:pt x="535940" y="45211"/>
                    <a:pt x="603123" y="65912"/>
                  </a:cubicBezTo>
                  <a:cubicBezTo>
                    <a:pt x="703961" y="97155"/>
                    <a:pt x="791845" y="154812"/>
                    <a:pt x="861949" y="252603"/>
                  </a:cubicBezTo>
                  <a:cubicBezTo>
                    <a:pt x="929386" y="347091"/>
                    <a:pt x="980059" y="479552"/>
                    <a:pt x="1006094" y="662305"/>
                  </a:cubicBezTo>
                  <a:lnTo>
                    <a:pt x="473456" y="662305"/>
                  </a:lnTo>
                  <a:cubicBezTo>
                    <a:pt x="435356" y="522097"/>
                    <a:pt x="380238" y="405511"/>
                    <a:pt x="307340" y="312547"/>
                  </a:cubicBezTo>
                  <a:cubicBezTo>
                    <a:pt x="239395" y="225933"/>
                    <a:pt x="155829" y="160147"/>
                    <a:pt x="57277" y="115443"/>
                  </a:cubicBezTo>
                  <a:lnTo>
                    <a:pt x="57277" y="115443"/>
                  </a:lnTo>
                  <a:cubicBezTo>
                    <a:pt x="100076" y="89789"/>
                    <a:pt x="146304" y="71247"/>
                    <a:pt x="195326" y="58547"/>
                  </a:cubicBezTo>
                  <a:cubicBezTo>
                    <a:pt x="255270" y="43053"/>
                    <a:pt x="319405" y="36449"/>
                    <a:pt x="386207" y="36449"/>
                  </a:cubicBezTo>
                  <a:close/>
                  <a:moveTo>
                    <a:pt x="386334" y="127"/>
                  </a:moveTo>
                  <a:cubicBezTo>
                    <a:pt x="316992" y="127"/>
                    <a:pt x="249809" y="6984"/>
                    <a:pt x="186309" y="23368"/>
                  </a:cubicBezTo>
                  <a:cubicBezTo>
                    <a:pt x="122809" y="39751"/>
                    <a:pt x="62738" y="65786"/>
                    <a:pt x="8382" y="104012"/>
                  </a:cubicBezTo>
                  <a:cubicBezTo>
                    <a:pt x="2921" y="107822"/>
                    <a:pt x="0" y="114427"/>
                    <a:pt x="762" y="121031"/>
                  </a:cubicBezTo>
                  <a:cubicBezTo>
                    <a:pt x="1524" y="127635"/>
                    <a:pt x="5969" y="133349"/>
                    <a:pt x="12192" y="135762"/>
                  </a:cubicBezTo>
                  <a:cubicBezTo>
                    <a:pt x="118999" y="177927"/>
                    <a:pt x="207391" y="243967"/>
                    <a:pt x="278892" y="335025"/>
                  </a:cubicBezTo>
                  <a:cubicBezTo>
                    <a:pt x="350393" y="426084"/>
                    <a:pt x="404749" y="542417"/>
                    <a:pt x="442087" y="685037"/>
                  </a:cubicBezTo>
                  <a:cubicBezTo>
                    <a:pt x="444246" y="693039"/>
                    <a:pt x="451358" y="698627"/>
                    <a:pt x="459740" y="698627"/>
                  </a:cubicBezTo>
                  <a:lnTo>
                    <a:pt x="1027176" y="698627"/>
                  </a:lnTo>
                  <a:cubicBezTo>
                    <a:pt x="1032510" y="698627"/>
                    <a:pt x="1037336" y="696468"/>
                    <a:pt x="1040892" y="692404"/>
                  </a:cubicBezTo>
                  <a:cubicBezTo>
                    <a:pt x="1044448" y="688340"/>
                    <a:pt x="1045972" y="683260"/>
                    <a:pt x="1045210" y="678053"/>
                  </a:cubicBezTo>
                  <a:cubicBezTo>
                    <a:pt x="1028192" y="546481"/>
                    <a:pt x="998855" y="438277"/>
                    <a:pt x="959104" y="349758"/>
                  </a:cubicBezTo>
                  <a:cubicBezTo>
                    <a:pt x="899541" y="217043"/>
                    <a:pt x="816101" y="128651"/>
                    <a:pt x="717295" y="74422"/>
                  </a:cubicBezTo>
                  <a:cubicBezTo>
                    <a:pt x="618489" y="20193"/>
                    <a:pt x="505586" y="0"/>
                    <a:pt x="386587" y="0"/>
                  </a:cubicBezTo>
                  <a:close/>
                </a:path>
              </a:pathLst>
            </a:custGeom>
            <a:grpFill/>
          </p:spPr>
        </p:sp>
        <p:sp>
          <p:nvSpPr>
            <p:cNvPr id="253" name="Freeform 53"/>
            <p:cNvSpPr/>
            <p:nvPr/>
          </p:nvSpPr>
          <p:spPr>
            <a:xfrm>
              <a:off x="5296916" y="5895213"/>
              <a:ext cx="669290" cy="799719"/>
            </a:xfrm>
            <a:custGeom>
              <a:avLst/>
              <a:gdLst/>
              <a:ahLst/>
              <a:cxnLst/>
              <a:rect l="l" t="t" r="r" b="b"/>
              <a:pathLst>
                <a:path w="669290" h="799719">
                  <a:moveTo>
                    <a:pt x="268351" y="127"/>
                  </a:moveTo>
                  <a:cubicBezTo>
                    <a:pt x="167640" y="127"/>
                    <a:pt x="75946" y="37338"/>
                    <a:pt x="5461" y="98425"/>
                  </a:cubicBezTo>
                  <a:cubicBezTo>
                    <a:pt x="63119" y="182626"/>
                    <a:pt x="96901" y="284353"/>
                    <a:pt x="96901" y="393700"/>
                  </a:cubicBezTo>
                  <a:cubicBezTo>
                    <a:pt x="96901" y="506476"/>
                    <a:pt x="60833" y="610616"/>
                    <a:pt x="0" y="696341"/>
                  </a:cubicBezTo>
                  <a:cubicBezTo>
                    <a:pt x="71120" y="760476"/>
                    <a:pt x="164973" y="799719"/>
                    <a:pt x="268351" y="799719"/>
                  </a:cubicBezTo>
                  <a:cubicBezTo>
                    <a:pt x="489712" y="799719"/>
                    <a:pt x="669290" y="620650"/>
                    <a:pt x="669290" y="399923"/>
                  </a:cubicBezTo>
                  <a:cubicBezTo>
                    <a:pt x="669290" y="179197"/>
                    <a:pt x="489712" y="0"/>
                    <a:pt x="268351" y="0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254" name="Freeform 54"/>
            <p:cNvSpPr/>
            <p:nvPr/>
          </p:nvSpPr>
          <p:spPr>
            <a:xfrm>
              <a:off x="5276723" y="5877179"/>
              <a:ext cx="707898" cy="836042"/>
            </a:xfrm>
            <a:custGeom>
              <a:avLst/>
              <a:gdLst/>
              <a:ahLst/>
              <a:cxnLst/>
              <a:rect l="l" t="t" r="r" b="b"/>
              <a:pathLst>
                <a:path w="707898" h="836042">
                  <a:moveTo>
                    <a:pt x="288544" y="18161"/>
                  </a:moveTo>
                  <a:lnTo>
                    <a:pt x="288544" y="0"/>
                  </a:lnTo>
                  <a:cubicBezTo>
                    <a:pt x="183261" y="0"/>
                    <a:pt x="87249" y="38989"/>
                    <a:pt x="13716" y="102870"/>
                  </a:cubicBezTo>
                  <a:cubicBezTo>
                    <a:pt x="6731" y="108966"/>
                    <a:pt x="5461" y="119253"/>
                    <a:pt x="10668" y="126874"/>
                  </a:cubicBezTo>
                  <a:cubicBezTo>
                    <a:pt x="66294" y="208153"/>
                    <a:pt x="98933" y="306197"/>
                    <a:pt x="98933" y="411862"/>
                  </a:cubicBezTo>
                  <a:cubicBezTo>
                    <a:pt x="98933" y="520701"/>
                    <a:pt x="64135" y="621158"/>
                    <a:pt x="5334" y="703962"/>
                  </a:cubicBezTo>
                  <a:cubicBezTo>
                    <a:pt x="0" y="711455"/>
                    <a:pt x="1144" y="721742"/>
                    <a:pt x="8001" y="727965"/>
                  </a:cubicBezTo>
                  <a:cubicBezTo>
                    <a:pt x="82169" y="794894"/>
                    <a:pt x="180594" y="836042"/>
                    <a:pt x="288671" y="836042"/>
                  </a:cubicBezTo>
                  <a:cubicBezTo>
                    <a:pt x="520065" y="836042"/>
                    <a:pt x="707899" y="648844"/>
                    <a:pt x="707899" y="418085"/>
                  </a:cubicBezTo>
                  <a:cubicBezTo>
                    <a:pt x="707899" y="187326"/>
                    <a:pt x="520193" y="128"/>
                    <a:pt x="288671" y="1"/>
                  </a:cubicBezTo>
                  <a:lnTo>
                    <a:pt x="288671" y="36323"/>
                  </a:lnTo>
                  <a:cubicBezTo>
                    <a:pt x="394335" y="36323"/>
                    <a:pt x="489966" y="78995"/>
                    <a:pt x="559181" y="148083"/>
                  </a:cubicBezTo>
                  <a:cubicBezTo>
                    <a:pt x="628396" y="217171"/>
                    <a:pt x="671322" y="312548"/>
                    <a:pt x="671322" y="417958"/>
                  </a:cubicBezTo>
                  <a:cubicBezTo>
                    <a:pt x="671322" y="523368"/>
                    <a:pt x="628523" y="618618"/>
                    <a:pt x="559181" y="687706"/>
                  </a:cubicBezTo>
                  <a:cubicBezTo>
                    <a:pt x="489839" y="756794"/>
                    <a:pt x="394335" y="799465"/>
                    <a:pt x="288671" y="799465"/>
                  </a:cubicBezTo>
                  <a:cubicBezTo>
                    <a:pt x="189993" y="799465"/>
                    <a:pt x="100457" y="762000"/>
                    <a:pt x="32512" y="700786"/>
                  </a:cubicBezTo>
                  <a:lnTo>
                    <a:pt x="20320" y="714248"/>
                  </a:lnTo>
                  <a:lnTo>
                    <a:pt x="35180" y="724789"/>
                  </a:lnTo>
                  <a:cubicBezTo>
                    <a:pt x="98045" y="636271"/>
                    <a:pt x="135509" y="528320"/>
                    <a:pt x="135509" y="411734"/>
                  </a:cubicBezTo>
                  <a:cubicBezTo>
                    <a:pt x="135509" y="298577"/>
                    <a:pt x="100584" y="193294"/>
                    <a:pt x="40894" y="106172"/>
                  </a:cubicBezTo>
                  <a:lnTo>
                    <a:pt x="25781" y="116459"/>
                  </a:lnTo>
                  <a:lnTo>
                    <a:pt x="37719" y="130175"/>
                  </a:lnTo>
                  <a:cubicBezTo>
                    <a:pt x="105029" y="71755"/>
                    <a:pt x="192405" y="36195"/>
                    <a:pt x="288544" y="36195"/>
                  </a:cubicBezTo>
                  <a:lnTo>
                    <a:pt x="288544" y="18161"/>
                  </a:lnTo>
                </a:path>
              </a:pathLst>
            </a:custGeom>
            <a:grpFill/>
          </p:spPr>
        </p:sp>
        <p:sp>
          <p:nvSpPr>
            <p:cNvPr id="255" name="Freeform 55"/>
            <p:cNvSpPr/>
            <p:nvPr/>
          </p:nvSpPr>
          <p:spPr>
            <a:xfrm>
              <a:off x="3516630" y="6798945"/>
              <a:ext cx="1008126" cy="662178"/>
            </a:xfrm>
            <a:custGeom>
              <a:avLst/>
              <a:gdLst/>
              <a:ahLst/>
              <a:cxnLst/>
              <a:rect l="l" t="t" r="r" b="b"/>
              <a:pathLst>
                <a:path w="1008126" h="662178">
                  <a:moveTo>
                    <a:pt x="567436" y="662178"/>
                  </a:moveTo>
                  <a:lnTo>
                    <a:pt x="0" y="662178"/>
                  </a:lnTo>
                  <a:cubicBezTo>
                    <a:pt x="67564" y="141351"/>
                    <a:pt x="328676" y="0"/>
                    <a:pt x="640588" y="0"/>
                  </a:cubicBezTo>
                  <a:cubicBezTo>
                    <a:pt x="776732" y="0"/>
                    <a:pt x="903224" y="27051"/>
                    <a:pt x="1008126" y="100583"/>
                  </a:cubicBezTo>
                  <a:cubicBezTo>
                    <a:pt x="788797" y="187198"/>
                    <a:pt x="642874" y="373252"/>
                    <a:pt x="567436" y="662178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256" name="Freeform 56"/>
            <p:cNvSpPr/>
            <p:nvPr/>
          </p:nvSpPr>
          <p:spPr>
            <a:xfrm>
              <a:off x="3497834" y="6780785"/>
              <a:ext cx="1045972" cy="698627"/>
            </a:xfrm>
            <a:custGeom>
              <a:avLst/>
              <a:gdLst/>
              <a:ahLst/>
              <a:cxnLst/>
              <a:rect l="l" t="t" r="r" b="b"/>
              <a:pathLst>
                <a:path w="1045972" h="698627">
                  <a:moveTo>
                    <a:pt x="659384" y="36321"/>
                  </a:moveTo>
                  <a:cubicBezTo>
                    <a:pt x="726186" y="36321"/>
                    <a:pt x="790448" y="42926"/>
                    <a:pt x="850265" y="58419"/>
                  </a:cubicBezTo>
                  <a:cubicBezTo>
                    <a:pt x="899287" y="71119"/>
                    <a:pt x="945515" y="89662"/>
                    <a:pt x="988314" y="115315"/>
                  </a:cubicBezTo>
                  <a:lnTo>
                    <a:pt x="988314" y="115315"/>
                  </a:lnTo>
                  <a:cubicBezTo>
                    <a:pt x="889762" y="159892"/>
                    <a:pt x="806196" y="225805"/>
                    <a:pt x="738251" y="312419"/>
                  </a:cubicBezTo>
                  <a:cubicBezTo>
                    <a:pt x="665353" y="405256"/>
                    <a:pt x="610362" y="521842"/>
                    <a:pt x="572135" y="662177"/>
                  </a:cubicBezTo>
                  <a:lnTo>
                    <a:pt x="39751" y="662177"/>
                  </a:lnTo>
                  <a:cubicBezTo>
                    <a:pt x="56769" y="542670"/>
                    <a:pt x="84328" y="444499"/>
                    <a:pt x="120269" y="364616"/>
                  </a:cubicBezTo>
                  <a:cubicBezTo>
                    <a:pt x="177292" y="237870"/>
                    <a:pt x="254762" y="156717"/>
                    <a:pt x="346329" y="106298"/>
                  </a:cubicBezTo>
                  <a:cubicBezTo>
                    <a:pt x="437896" y="55878"/>
                    <a:pt x="544449" y="36321"/>
                    <a:pt x="659511" y="36321"/>
                  </a:cubicBezTo>
                  <a:close/>
                  <a:moveTo>
                    <a:pt x="659384" y="0"/>
                  </a:moveTo>
                  <a:cubicBezTo>
                    <a:pt x="580009" y="0"/>
                    <a:pt x="503428" y="9017"/>
                    <a:pt x="431800" y="30988"/>
                  </a:cubicBezTo>
                  <a:cubicBezTo>
                    <a:pt x="324485" y="64007"/>
                    <a:pt x="228600" y="127000"/>
                    <a:pt x="154051" y="231394"/>
                  </a:cubicBezTo>
                  <a:cubicBezTo>
                    <a:pt x="79502" y="335788"/>
                    <a:pt x="26289" y="480695"/>
                    <a:pt x="635" y="678053"/>
                  </a:cubicBezTo>
                  <a:cubicBezTo>
                    <a:pt x="0" y="683259"/>
                    <a:pt x="1524" y="688467"/>
                    <a:pt x="4953" y="692404"/>
                  </a:cubicBezTo>
                  <a:cubicBezTo>
                    <a:pt x="8382" y="696341"/>
                    <a:pt x="13335" y="698627"/>
                    <a:pt x="18669" y="698627"/>
                  </a:cubicBezTo>
                  <a:lnTo>
                    <a:pt x="586105" y="698627"/>
                  </a:lnTo>
                  <a:cubicBezTo>
                    <a:pt x="594360" y="698627"/>
                    <a:pt x="601599" y="693039"/>
                    <a:pt x="603758" y="685038"/>
                  </a:cubicBezTo>
                  <a:cubicBezTo>
                    <a:pt x="641096" y="542417"/>
                    <a:pt x="695452" y="425957"/>
                    <a:pt x="766953" y="335026"/>
                  </a:cubicBezTo>
                  <a:cubicBezTo>
                    <a:pt x="838454" y="244094"/>
                    <a:pt x="926846" y="178054"/>
                    <a:pt x="1033653" y="135763"/>
                  </a:cubicBezTo>
                  <a:cubicBezTo>
                    <a:pt x="1039876" y="133350"/>
                    <a:pt x="1044194" y="127634"/>
                    <a:pt x="1045083" y="121031"/>
                  </a:cubicBezTo>
                  <a:cubicBezTo>
                    <a:pt x="1045972" y="114427"/>
                    <a:pt x="1042924" y="107823"/>
                    <a:pt x="1037463" y="104013"/>
                  </a:cubicBezTo>
                  <a:cubicBezTo>
                    <a:pt x="982980" y="65785"/>
                    <a:pt x="923036" y="39751"/>
                    <a:pt x="859536" y="23368"/>
                  </a:cubicBezTo>
                  <a:cubicBezTo>
                    <a:pt x="796036" y="6985"/>
                    <a:pt x="728726" y="127"/>
                    <a:pt x="659511" y="127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57" name="Freeform 57"/>
            <p:cNvSpPr/>
            <p:nvPr/>
          </p:nvSpPr>
          <p:spPr>
            <a:xfrm>
              <a:off x="3756152" y="5895213"/>
              <a:ext cx="669290" cy="799719"/>
            </a:xfrm>
            <a:custGeom>
              <a:avLst/>
              <a:gdLst/>
              <a:ahLst/>
              <a:cxnLst/>
              <a:rect l="l" t="t" r="r" b="b"/>
              <a:pathLst>
                <a:path w="669290" h="799719">
                  <a:moveTo>
                    <a:pt x="401066" y="127"/>
                  </a:moveTo>
                  <a:cubicBezTo>
                    <a:pt x="501777" y="127"/>
                    <a:pt x="593471" y="37338"/>
                    <a:pt x="663829" y="98425"/>
                  </a:cubicBezTo>
                  <a:cubicBezTo>
                    <a:pt x="606171" y="182626"/>
                    <a:pt x="572389" y="284353"/>
                    <a:pt x="572389" y="393700"/>
                  </a:cubicBezTo>
                  <a:cubicBezTo>
                    <a:pt x="572389" y="506476"/>
                    <a:pt x="608457" y="610616"/>
                    <a:pt x="669290" y="696341"/>
                  </a:cubicBezTo>
                  <a:cubicBezTo>
                    <a:pt x="598170" y="760476"/>
                    <a:pt x="504317" y="799719"/>
                    <a:pt x="400939" y="799719"/>
                  </a:cubicBezTo>
                  <a:cubicBezTo>
                    <a:pt x="179578" y="799719"/>
                    <a:pt x="0" y="620650"/>
                    <a:pt x="0" y="399923"/>
                  </a:cubicBezTo>
                  <a:cubicBezTo>
                    <a:pt x="0" y="179197"/>
                    <a:pt x="179578" y="0"/>
                    <a:pt x="400939" y="0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258" name="Freeform 58"/>
            <p:cNvSpPr/>
            <p:nvPr/>
          </p:nvSpPr>
          <p:spPr>
            <a:xfrm>
              <a:off x="3737864" y="5877306"/>
              <a:ext cx="707771" cy="836042"/>
            </a:xfrm>
            <a:custGeom>
              <a:avLst/>
              <a:gdLst/>
              <a:ahLst/>
              <a:cxnLst/>
              <a:rect l="l" t="t" r="r" b="b"/>
              <a:pathLst>
                <a:path w="707771" h="836042">
                  <a:moveTo>
                    <a:pt x="419354" y="18034"/>
                  </a:moveTo>
                  <a:lnTo>
                    <a:pt x="419354" y="36195"/>
                  </a:lnTo>
                  <a:cubicBezTo>
                    <a:pt x="515493" y="36195"/>
                    <a:pt x="602869" y="71755"/>
                    <a:pt x="670179" y="130175"/>
                  </a:cubicBezTo>
                  <a:lnTo>
                    <a:pt x="682117" y="116459"/>
                  </a:lnTo>
                  <a:lnTo>
                    <a:pt x="667004" y="106172"/>
                  </a:lnTo>
                  <a:cubicBezTo>
                    <a:pt x="607314" y="193294"/>
                    <a:pt x="572389" y="298577"/>
                    <a:pt x="572389" y="411734"/>
                  </a:cubicBezTo>
                  <a:cubicBezTo>
                    <a:pt x="572389" y="528447"/>
                    <a:pt x="609727" y="636270"/>
                    <a:pt x="672719" y="724789"/>
                  </a:cubicBezTo>
                  <a:lnTo>
                    <a:pt x="687578" y="714248"/>
                  </a:lnTo>
                  <a:lnTo>
                    <a:pt x="675386" y="700786"/>
                  </a:lnTo>
                  <a:cubicBezTo>
                    <a:pt x="607441" y="762000"/>
                    <a:pt x="517906" y="799466"/>
                    <a:pt x="419227" y="799466"/>
                  </a:cubicBezTo>
                  <a:cubicBezTo>
                    <a:pt x="313563" y="799466"/>
                    <a:pt x="217932" y="756794"/>
                    <a:pt x="148590" y="687706"/>
                  </a:cubicBezTo>
                  <a:cubicBezTo>
                    <a:pt x="79248" y="618618"/>
                    <a:pt x="36449" y="523368"/>
                    <a:pt x="36449" y="417958"/>
                  </a:cubicBezTo>
                  <a:cubicBezTo>
                    <a:pt x="36449" y="312548"/>
                    <a:pt x="79248" y="217171"/>
                    <a:pt x="148590" y="148083"/>
                  </a:cubicBezTo>
                  <a:cubicBezTo>
                    <a:pt x="217932" y="78995"/>
                    <a:pt x="313436" y="36323"/>
                    <a:pt x="419227" y="36323"/>
                  </a:cubicBezTo>
                  <a:lnTo>
                    <a:pt x="419227" y="1"/>
                  </a:lnTo>
                  <a:cubicBezTo>
                    <a:pt x="187833" y="1"/>
                    <a:pt x="0" y="187199"/>
                    <a:pt x="0" y="418085"/>
                  </a:cubicBezTo>
                  <a:cubicBezTo>
                    <a:pt x="0" y="648971"/>
                    <a:pt x="187706" y="836042"/>
                    <a:pt x="419227" y="836042"/>
                  </a:cubicBezTo>
                  <a:cubicBezTo>
                    <a:pt x="527177" y="836042"/>
                    <a:pt x="625602" y="794894"/>
                    <a:pt x="699770" y="727964"/>
                  </a:cubicBezTo>
                  <a:cubicBezTo>
                    <a:pt x="706628" y="721742"/>
                    <a:pt x="707771" y="711455"/>
                    <a:pt x="702437" y="703961"/>
                  </a:cubicBezTo>
                  <a:cubicBezTo>
                    <a:pt x="643636" y="621157"/>
                    <a:pt x="608838" y="520700"/>
                    <a:pt x="608838" y="411861"/>
                  </a:cubicBezTo>
                  <a:cubicBezTo>
                    <a:pt x="608838" y="306197"/>
                    <a:pt x="641477" y="208153"/>
                    <a:pt x="697103" y="126873"/>
                  </a:cubicBezTo>
                  <a:cubicBezTo>
                    <a:pt x="702310" y="119253"/>
                    <a:pt x="701040" y="108966"/>
                    <a:pt x="694055" y="102870"/>
                  </a:cubicBezTo>
                  <a:cubicBezTo>
                    <a:pt x="620522" y="38989"/>
                    <a:pt x="524510" y="0"/>
                    <a:pt x="419227" y="0"/>
                  </a:cubicBezTo>
                  <a:lnTo>
                    <a:pt x="419227" y="18161"/>
                  </a:lnTo>
                </a:path>
              </a:pathLst>
            </a:custGeom>
            <a:grpFill/>
          </p:spPr>
        </p:sp>
        <p:sp>
          <p:nvSpPr>
            <p:cNvPr id="259" name="Freeform 59"/>
            <p:cNvSpPr/>
            <p:nvPr/>
          </p:nvSpPr>
          <p:spPr>
            <a:xfrm>
              <a:off x="4096639" y="6890258"/>
              <a:ext cx="1529080" cy="790448"/>
            </a:xfrm>
            <a:custGeom>
              <a:avLst/>
              <a:gdLst/>
              <a:ahLst/>
              <a:cxnLst/>
              <a:rect l="l" t="t" r="r" b="b"/>
              <a:pathLst>
                <a:path w="1529080" h="790448">
                  <a:moveTo>
                    <a:pt x="1529080" y="790448"/>
                  </a:moveTo>
                  <a:cubicBezTo>
                    <a:pt x="1448435" y="168656"/>
                    <a:pt x="1136777" y="0"/>
                    <a:pt x="764540" y="0"/>
                  </a:cubicBezTo>
                  <a:cubicBezTo>
                    <a:pt x="392303" y="0"/>
                    <a:pt x="80645" y="168657"/>
                    <a:pt x="0" y="790448"/>
                  </a:cubicBezTo>
                  <a:lnTo>
                    <a:pt x="1529080" y="790448"/>
                  </a:lnTo>
                </a:path>
              </a:pathLst>
            </a:custGeom>
            <a:solidFill>
              <a:schemeClr val="bg1"/>
            </a:solidFill>
          </p:spPr>
        </p:sp>
        <p:sp>
          <p:nvSpPr>
            <p:cNvPr id="260" name="Freeform 60"/>
            <p:cNvSpPr/>
            <p:nvPr/>
          </p:nvSpPr>
          <p:spPr>
            <a:xfrm>
              <a:off x="4077717" y="6872224"/>
              <a:ext cx="1566544" cy="826770"/>
            </a:xfrm>
            <a:custGeom>
              <a:avLst/>
              <a:gdLst/>
              <a:ahLst/>
              <a:cxnLst/>
              <a:rect l="l" t="t" r="r" b="b"/>
              <a:pathLst>
                <a:path w="1566544" h="826770">
                  <a:moveTo>
                    <a:pt x="1548002" y="808482"/>
                  </a:moveTo>
                  <a:lnTo>
                    <a:pt x="1566036" y="806196"/>
                  </a:lnTo>
                  <a:cubicBezTo>
                    <a:pt x="1545716" y="649352"/>
                    <a:pt x="1510664" y="520574"/>
                    <a:pt x="1463420" y="415290"/>
                  </a:cubicBezTo>
                  <a:cubicBezTo>
                    <a:pt x="1392555" y="257429"/>
                    <a:pt x="1293494" y="152654"/>
                    <a:pt x="1176400" y="88392"/>
                  </a:cubicBezTo>
                  <a:cubicBezTo>
                    <a:pt x="1059306" y="24130"/>
                    <a:pt x="924940" y="0"/>
                    <a:pt x="783335" y="0"/>
                  </a:cubicBezTo>
                  <a:cubicBezTo>
                    <a:pt x="688847" y="0"/>
                    <a:pt x="597788" y="10668"/>
                    <a:pt x="512698" y="36830"/>
                  </a:cubicBezTo>
                  <a:cubicBezTo>
                    <a:pt x="385190" y="76074"/>
                    <a:pt x="271398" y="150749"/>
                    <a:pt x="183006" y="274701"/>
                  </a:cubicBezTo>
                  <a:cubicBezTo>
                    <a:pt x="94614" y="398653"/>
                    <a:pt x="31114" y="570992"/>
                    <a:pt x="634" y="806196"/>
                  </a:cubicBezTo>
                  <a:cubicBezTo>
                    <a:pt x="0" y="811402"/>
                    <a:pt x="1524" y="816610"/>
                    <a:pt x="4952" y="820547"/>
                  </a:cubicBezTo>
                  <a:cubicBezTo>
                    <a:pt x="8381" y="824484"/>
                    <a:pt x="13334" y="826770"/>
                    <a:pt x="18668" y="826770"/>
                  </a:cubicBezTo>
                  <a:lnTo>
                    <a:pt x="1547748" y="826770"/>
                  </a:lnTo>
                  <a:cubicBezTo>
                    <a:pt x="1553082" y="826770"/>
                    <a:pt x="1557908" y="824484"/>
                    <a:pt x="1561464" y="820547"/>
                  </a:cubicBezTo>
                  <a:cubicBezTo>
                    <a:pt x="1565020" y="816610"/>
                    <a:pt x="1566544" y="811403"/>
                    <a:pt x="1565782" y="806196"/>
                  </a:cubicBezTo>
                  <a:lnTo>
                    <a:pt x="1547748" y="808482"/>
                  </a:lnTo>
                  <a:lnTo>
                    <a:pt x="1547748" y="790321"/>
                  </a:lnTo>
                  <a:lnTo>
                    <a:pt x="18922" y="790321"/>
                  </a:lnTo>
                  <a:lnTo>
                    <a:pt x="18922" y="808482"/>
                  </a:lnTo>
                  <a:lnTo>
                    <a:pt x="36956" y="810768"/>
                  </a:lnTo>
                  <a:cubicBezTo>
                    <a:pt x="57022" y="656716"/>
                    <a:pt x="91185" y="531368"/>
                    <a:pt x="136651" y="430149"/>
                  </a:cubicBezTo>
                  <a:cubicBezTo>
                    <a:pt x="204977" y="278257"/>
                    <a:pt x="298068" y="180721"/>
                    <a:pt x="407923" y="120142"/>
                  </a:cubicBezTo>
                  <a:cubicBezTo>
                    <a:pt x="517778" y="59564"/>
                    <a:pt x="645794" y="36323"/>
                    <a:pt x="783462" y="36323"/>
                  </a:cubicBezTo>
                  <a:cubicBezTo>
                    <a:pt x="875156" y="36323"/>
                    <a:pt x="962532" y="46737"/>
                    <a:pt x="1043177" y="71502"/>
                  </a:cubicBezTo>
                  <a:cubicBezTo>
                    <a:pt x="1164081" y="108967"/>
                    <a:pt x="1269872" y="178182"/>
                    <a:pt x="1353946" y="295657"/>
                  </a:cubicBezTo>
                  <a:cubicBezTo>
                    <a:pt x="1438020" y="413132"/>
                    <a:pt x="1499996" y="579629"/>
                    <a:pt x="1529968" y="810769"/>
                  </a:cubicBezTo>
                  <a:lnTo>
                    <a:pt x="1548002" y="808483"/>
                  </a:lnTo>
                  <a:lnTo>
                    <a:pt x="1548002" y="790322"/>
                  </a:lnTo>
                  <a:lnTo>
                    <a:pt x="1548002" y="808483"/>
                  </a:lnTo>
                </a:path>
              </a:pathLst>
            </a:custGeom>
            <a:grpFill/>
          </p:spPr>
        </p:sp>
        <p:sp>
          <p:nvSpPr>
            <p:cNvPr id="261" name="Freeform 61"/>
            <p:cNvSpPr/>
            <p:nvPr/>
          </p:nvSpPr>
          <p:spPr>
            <a:xfrm>
              <a:off x="4382643" y="5811774"/>
              <a:ext cx="957072" cy="954405"/>
            </a:xfrm>
            <a:custGeom>
              <a:avLst/>
              <a:gdLst/>
              <a:ahLst/>
              <a:cxnLst/>
              <a:rect l="l" t="t" r="r" b="b"/>
              <a:pathLst>
                <a:path w="957072" h="954405">
                  <a:moveTo>
                    <a:pt x="957072" y="477139"/>
                  </a:moveTo>
                  <a:cubicBezTo>
                    <a:pt x="957072" y="740664"/>
                    <a:pt x="742823" y="954405"/>
                    <a:pt x="478536" y="954405"/>
                  </a:cubicBezTo>
                  <a:cubicBezTo>
                    <a:pt x="214249" y="954405"/>
                    <a:pt x="0" y="740791"/>
                    <a:pt x="0" y="477139"/>
                  </a:cubicBezTo>
                  <a:cubicBezTo>
                    <a:pt x="0" y="213487"/>
                    <a:pt x="214249" y="0"/>
                    <a:pt x="478536" y="0"/>
                  </a:cubicBezTo>
                  <a:cubicBezTo>
                    <a:pt x="742823" y="0"/>
                    <a:pt x="957072" y="213614"/>
                    <a:pt x="957072" y="477139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262" name="Freeform 62"/>
            <p:cNvSpPr/>
            <p:nvPr/>
          </p:nvSpPr>
          <p:spPr>
            <a:xfrm>
              <a:off x="4364355" y="5793486"/>
              <a:ext cx="993521" cy="990981"/>
            </a:xfrm>
            <a:custGeom>
              <a:avLst/>
              <a:gdLst/>
              <a:ahLst/>
              <a:cxnLst/>
              <a:rect l="l" t="t" r="r" b="b"/>
              <a:pathLst>
                <a:path w="993521" h="990981">
                  <a:moveTo>
                    <a:pt x="975360" y="495427"/>
                  </a:moveTo>
                  <a:lnTo>
                    <a:pt x="957072" y="495427"/>
                  </a:lnTo>
                  <a:cubicBezTo>
                    <a:pt x="957072" y="622300"/>
                    <a:pt x="905510" y="736854"/>
                    <a:pt x="822198" y="820039"/>
                  </a:cubicBezTo>
                  <a:cubicBezTo>
                    <a:pt x="738886" y="903224"/>
                    <a:pt x="623824" y="954532"/>
                    <a:pt x="496697" y="954532"/>
                  </a:cubicBezTo>
                  <a:cubicBezTo>
                    <a:pt x="369570" y="954532"/>
                    <a:pt x="254508" y="903225"/>
                    <a:pt x="171196" y="820039"/>
                  </a:cubicBezTo>
                  <a:cubicBezTo>
                    <a:pt x="87884" y="736853"/>
                    <a:pt x="36322" y="622300"/>
                    <a:pt x="36322" y="495427"/>
                  </a:cubicBezTo>
                  <a:cubicBezTo>
                    <a:pt x="36322" y="368554"/>
                    <a:pt x="87757" y="254000"/>
                    <a:pt x="171196" y="170815"/>
                  </a:cubicBezTo>
                  <a:cubicBezTo>
                    <a:pt x="254635" y="87630"/>
                    <a:pt x="369443" y="36449"/>
                    <a:pt x="496697" y="36449"/>
                  </a:cubicBezTo>
                  <a:cubicBezTo>
                    <a:pt x="623951" y="36449"/>
                    <a:pt x="738759" y="87757"/>
                    <a:pt x="822198" y="170942"/>
                  </a:cubicBezTo>
                  <a:cubicBezTo>
                    <a:pt x="905637" y="254127"/>
                    <a:pt x="957072" y="368681"/>
                    <a:pt x="957072" y="495554"/>
                  </a:cubicBezTo>
                  <a:lnTo>
                    <a:pt x="993521" y="495554"/>
                  </a:lnTo>
                  <a:cubicBezTo>
                    <a:pt x="993521" y="221996"/>
                    <a:pt x="771017" y="254"/>
                    <a:pt x="496824" y="127"/>
                  </a:cubicBezTo>
                  <a:cubicBezTo>
                    <a:pt x="222631" y="0"/>
                    <a:pt x="0" y="221869"/>
                    <a:pt x="0" y="495554"/>
                  </a:cubicBezTo>
                  <a:cubicBezTo>
                    <a:pt x="0" y="769239"/>
                    <a:pt x="222377" y="990981"/>
                    <a:pt x="496824" y="990981"/>
                  </a:cubicBezTo>
                  <a:cubicBezTo>
                    <a:pt x="771271" y="990981"/>
                    <a:pt x="993521" y="769239"/>
                    <a:pt x="993521" y="495554"/>
                  </a:cubicBezTo>
                  <a:lnTo>
                    <a:pt x="975233" y="495554"/>
                  </a:lnTo>
                </a:path>
              </a:pathLst>
            </a:custGeom>
            <a:grpFill/>
          </p:spPr>
        </p:sp>
      </p:grpSp>
      <p:sp>
        <p:nvSpPr>
          <p:cNvPr id="272" name="Freeform 96"/>
          <p:cNvSpPr/>
          <p:nvPr/>
        </p:nvSpPr>
        <p:spPr>
          <a:xfrm>
            <a:off x="6356709" y="7976246"/>
            <a:ext cx="1224635" cy="904204"/>
          </a:xfrm>
          <a:custGeom>
            <a:avLst/>
            <a:gdLst/>
            <a:ahLst/>
            <a:cxnLst/>
            <a:rect l="l" t="t" r="r" b="b"/>
            <a:pathLst>
              <a:path w="1200373" h="748596">
                <a:moveTo>
                  <a:pt x="0" y="0"/>
                </a:moveTo>
                <a:lnTo>
                  <a:pt x="1200373" y="0"/>
                </a:lnTo>
                <a:lnTo>
                  <a:pt x="1200373" y="748597"/>
                </a:lnTo>
                <a:lnTo>
                  <a:pt x="0" y="74859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720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8D63CB"/>
            </a:gs>
            <a:gs pos="88000">
              <a:srgbClr val="C3D2ED"/>
            </a:gs>
            <a:gs pos="53000">
              <a:srgbClr val="3390E5"/>
            </a:gs>
            <a:gs pos="100000">
              <a:schemeClr val="accent1">
                <a:tint val="23500"/>
                <a:satMod val="160000"/>
              </a:schemeClr>
            </a:gs>
          </a:gsLst>
          <a:lin ang="2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/>
          <p:cNvSpPr/>
          <p:nvPr/>
        </p:nvSpPr>
        <p:spPr>
          <a:xfrm>
            <a:off x="6705600" y="1562099"/>
            <a:ext cx="11353800" cy="85360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1786" y="1562100"/>
            <a:ext cx="6238231" cy="85455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7549436" y="6146146"/>
            <a:ext cx="4889481" cy="3508664"/>
            <a:chOff x="304800" y="3470564"/>
            <a:chExt cx="5347870" cy="3962400"/>
          </a:xfrm>
        </p:grpSpPr>
        <p:sp>
          <p:nvSpPr>
            <p:cNvPr id="4" name="Прямоугольник с двумя скругленными противолежащими углами 3"/>
            <p:cNvSpPr/>
            <p:nvPr/>
          </p:nvSpPr>
          <p:spPr>
            <a:xfrm>
              <a:off x="304800" y="3470564"/>
              <a:ext cx="5334000" cy="39624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041400" dist="533400" sx="106000" sy="106000" kx="-800400" algn="bl" rotWithShape="0">
                <a:srgbClr val="3390E5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86" y="3546764"/>
              <a:ext cx="4315071" cy="3124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4800" y="6709064"/>
              <a:ext cx="5347870" cy="521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spc="50" dirty="0" smtClean="0">
                  <a:solidFill>
                    <a:srgbClr val="573090"/>
                  </a:solidFill>
                  <a:latin typeface="Impact" panose="020B0806030902050204" pitchFamily="34" charset="0"/>
                </a:rPr>
                <a:t>ИНИЦИАТИВНЫЕ ПРОЕКТЫ ГРАЖДАН</a:t>
              </a:r>
              <a:endParaRPr lang="ru-RU" sz="2400" spc="50" dirty="0">
                <a:solidFill>
                  <a:srgbClr val="573090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7947366" y="4157112"/>
            <a:ext cx="3962400" cy="16383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ПРОЕКТ </a:t>
            </a:r>
          </a:p>
          <a:p>
            <a:pPr algn="ctr"/>
            <a:r>
              <a:rPr lang="ru-RU" sz="4000" dirty="0">
                <a:solidFill>
                  <a:srgbClr val="00B0F0"/>
                </a:solidFill>
                <a:latin typeface="Impact" panose="020B0806030902050204" pitchFamily="34" charset="0"/>
              </a:rPr>
              <a:t>ДЛЯ</a:t>
            </a:r>
            <a:r>
              <a:rPr lang="ru-RU" sz="4000" dirty="0" smtClean="0">
                <a:solidFill>
                  <a:srgbClr val="00B0F0"/>
                </a:solidFill>
                <a:latin typeface="Impact" panose="020B0806030902050204" pitchFamily="34" charset="0"/>
              </a:rPr>
              <a:t> ГРАЖДАН</a:t>
            </a:r>
            <a:endParaRPr lang="ru-RU" sz="40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1875280" y="5764599"/>
            <a:ext cx="6612089" cy="4800600"/>
            <a:chOff x="5659582" y="3110345"/>
            <a:chExt cx="7177128" cy="5385955"/>
          </a:xfrm>
        </p:grpSpPr>
        <p:sp>
          <p:nvSpPr>
            <p:cNvPr id="5" name="Прямоугольник с двумя скругленными противолежащими углами 4"/>
            <p:cNvSpPr/>
            <p:nvPr/>
          </p:nvSpPr>
          <p:spPr>
            <a:xfrm>
              <a:off x="6553200" y="3470564"/>
              <a:ext cx="5334000" cy="39624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041400" dist="533400" sx="106000" sy="106000" kx="-800400" algn="bl" rotWithShape="0">
                <a:srgbClr val="3390E5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582" y="3110345"/>
              <a:ext cx="7177128" cy="5385955"/>
            </a:xfrm>
            <a:prstGeom prst="rect">
              <a:avLst/>
            </a:prstGeom>
          </p:spPr>
        </p:pic>
      </p:grpSp>
      <p:sp>
        <p:nvSpPr>
          <p:cNvPr id="15" name="Овал 14"/>
          <p:cNvSpPr/>
          <p:nvPr/>
        </p:nvSpPr>
        <p:spPr>
          <a:xfrm>
            <a:off x="15283355" y="5644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94593" y="9853876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3340901" y="56447"/>
            <a:ext cx="457200" cy="457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618291" y="666375"/>
            <a:ext cx="5867400" cy="1957888"/>
          </a:xfrm>
          <a:prstGeom prst="roundRect">
            <a:avLst>
              <a:gd name="adj" fmla="val 50000"/>
            </a:avLst>
          </a:prstGeom>
          <a:solidFill>
            <a:srgbClr val="7D3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Franklin Gothic Demi" panose="020B0703020102020204" pitchFamily="34" charset="0"/>
              </a:rPr>
              <a:t>Вступление в силу </a:t>
            </a:r>
          </a:p>
          <a:p>
            <a:pPr algn="ctr"/>
            <a:r>
              <a:rPr lang="ru-RU" sz="4000" dirty="0" smtClean="0">
                <a:latin typeface="Franklin Gothic Demi" panose="020B0703020102020204" pitchFamily="34" charset="0"/>
              </a:rPr>
              <a:t>с 1 января 2021 года изменений в 131-ФЗ</a:t>
            </a:r>
            <a:endParaRPr lang="ru-RU" sz="4000" dirty="0">
              <a:latin typeface="Franklin Gothic Demi" panose="020B07030201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6152" y="4163681"/>
            <a:ext cx="5239698" cy="16383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ПРОЕКТ </a:t>
            </a:r>
          </a:p>
          <a:p>
            <a:pPr algn="ctr"/>
            <a:r>
              <a:rPr lang="ru-RU" sz="3600" dirty="0">
                <a:solidFill>
                  <a:srgbClr val="00B0F0"/>
                </a:solidFill>
                <a:latin typeface="Impact" panose="020B0806030902050204" pitchFamily="34" charset="0"/>
              </a:rPr>
              <a:t>ДЛЯ</a:t>
            </a:r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ru-RU" sz="3600" dirty="0" smtClean="0">
                <a:solidFill>
                  <a:srgbClr val="00B0F0"/>
                </a:solidFill>
                <a:latin typeface="Impact" panose="020B0806030902050204" pitchFamily="34" charset="0"/>
              </a:rPr>
              <a:t>МУНИЦИПАЛЬНЫХ УЧРЕЖДЕНИЙ</a:t>
            </a:r>
            <a:endParaRPr lang="ru-RU" sz="36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90526" y="2641604"/>
            <a:ext cx="9722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 2021 ГОДА</a:t>
            </a:r>
            <a:endParaRPr lang="ru-RU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77" y="110162"/>
            <a:ext cx="5104553" cy="3128338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123496" y="-120618"/>
            <a:ext cx="3398708" cy="3531874"/>
            <a:chOff x="9182757" y="5507095"/>
            <a:chExt cx="5408886" cy="540888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757" y="5507095"/>
              <a:ext cx="5408886" cy="5408886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0117" y="5622557"/>
              <a:ext cx="3810000" cy="3810000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42"/>
          <a:stretch/>
        </p:blipFill>
        <p:spPr>
          <a:xfrm>
            <a:off x="15735300" y="333394"/>
            <a:ext cx="2705100" cy="262385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36985" y="3092043"/>
            <a:ext cx="4638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 2018 ГОДА</a:t>
            </a:r>
            <a:endParaRPr lang="ru-RU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9263936" y="5644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17775620" y="9793391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2770587" y="4118253"/>
            <a:ext cx="4821476" cy="16383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ПРОЕКТ </a:t>
            </a:r>
          </a:p>
          <a:p>
            <a:pPr algn="ctr"/>
            <a:r>
              <a:rPr lang="ru-RU" sz="3600" dirty="0">
                <a:solidFill>
                  <a:srgbClr val="00B0F0"/>
                </a:solidFill>
                <a:latin typeface="Impact" panose="020B0806030902050204" pitchFamily="34" charset="0"/>
              </a:rPr>
              <a:t>ДЛЯ </a:t>
            </a:r>
            <a:r>
              <a:rPr lang="ru-RU" sz="3600" dirty="0" smtClean="0">
                <a:solidFill>
                  <a:srgbClr val="00B0F0"/>
                </a:solidFill>
                <a:latin typeface="Impact" panose="020B0806030902050204" pitchFamily="34" charset="0"/>
              </a:rPr>
              <a:t>МУНИЦИПАЛЬНЫХ УЧРЕЖДЕНИЙ</a:t>
            </a:r>
            <a:endParaRPr lang="ru-RU" sz="36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76200" y="5870984"/>
            <a:ext cx="6759603" cy="4887293"/>
            <a:chOff x="5659582" y="3110345"/>
            <a:chExt cx="7177128" cy="5385955"/>
          </a:xfrm>
        </p:grpSpPr>
        <p:sp>
          <p:nvSpPr>
            <p:cNvPr id="36" name="Прямоугольник с двумя скругленными противолежащими углами 35"/>
            <p:cNvSpPr/>
            <p:nvPr/>
          </p:nvSpPr>
          <p:spPr>
            <a:xfrm>
              <a:off x="6553200" y="3470564"/>
              <a:ext cx="5334000" cy="3962400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041400" dist="533400" sx="106000" sy="106000" kx="-800400" algn="bl" rotWithShape="0">
                <a:srgbClr val="3390E5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582" y="3110345"/>
              <a:ext cx="7177128" cy="5385955"/>
            </a:xfrm>
            <a:prstGeom prst="rect">
              <a:avLst/>
            </a:prstGeom>
          </p:spPr>
        </p:pic>
      </p:grpSp>
      <p:cxnSp>
        <p:nvCxnSpPr>
          <p:cNvPr id="42" name="Прямая со стрелкой 41"/>
          <p:cNvCxnSpPr/>
          <p:nvPr/>
        </p:nvCxnSpPr>
        <p:spPr>
          <a:xfrm flipH="1">
            <a:off x="10918931" y="3465917"/>
            <a:ext cx="652137" cy="453090"/>
          </a:xfrm>
          <a:prstGeom prst="straightConnector1">
            <a:avLst/>
          </a:prstGeom>
          <a:ln w="101600">
            <a:solidFill>
              <a:schemeClr val="accent4"/>
            </a:solidFill>
            <a:headEnd type="none"/>
            <a:tailEnd type="triangle"/>
          </a:ln>
          <a:effectLst>
            <a:outerShdw blurRad="40000" dist="23000" dir="5400000" sx="98000" sy="98000" rotWithShape="0">
              <a:srgbClr val="000000">
                <a:alpha val="44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13106400" y="3465917"/>
            <a:ext cx="609600" cy="457123"/>
          </a:xfrm>
          <a:prstGeom prst="straightConnector1">
            <a:avLst/>
          </a:prstGeom>
          <a:ln w="101600">
            <a:solidFill>
              <a:schemeClr val="accent4"/>
            </a:solidFill>
            <a:headEnd type="none"/>
            <a:tailEnd type="triangle"/>
          </a:ln>
          <a:effectLst>
            <a:outerShdw blurRad="40000" dist="23000" dir="5400000" sx="98000" sy="98000" rotWithShape="0">
              <a:srgbClr val="000000">
                <a:alpha val="44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1875280" y="6197852"/>
            <a:ext cx="392920" cy="241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0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542897" cy="10287000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8870825" y="4830327"/>
            <a:ext cx="4114800" cy="411480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46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9076199" y="3488454"/>
            <a:ext cx="1852026" cy="185202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46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11744351" y="3488454"/>
            <a:ext cx="6798546" cy="679854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46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6916400" y="1253881"/>
            <a:ext cx="1852026" cy="185202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46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685800" y="6172200"/>
            <a:ext cx="4114800" cy="411480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46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88054" y="1580387"/>
            <a:ext cx="5807946" cy="580794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46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6297790" y="4154904"/>
            <a:ext cx="2446421" cy="244642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46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5169476" y="6269396"/>
            <a:ext cx="4114800" cy="411480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46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2"/>
          <p:cNvSpPr txBox="1"/>
          <p:nvPr/>
        </p:nvSpPr>
        <p:spPr>
          <a:xfrm>
            <a:off x="190500" y="635774"/>
            <a:ext cx="18059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ru-RU" sz="60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Открытость проектов инициативного бюджетирования</a:t>
            </a:r>
            <a:endParaRPr lang="en-US" sz="6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4976" y="2191506"/>
            <a:ext cx="12358024" cy="2360438"/>
            <a:chOff x="1143000" y="5143500"/>
            <a:chExt cx="9843424" cy="18288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143000" y="5143500"/>
              <a:ext cx="9843424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92478" y="5372100"/>
              <a:ext cx="5044236" cy="1406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Официальный информационный интернет-портал </a:t>
              </a:r>
            </a:p>
            <a:p>
              <a:r>
                <a:rPr lang="ru-RU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ГО "Город Архангельск"</a:t>
              </a:r>
            </a:p>
            <a:p>
              <a:r>
                <a:rPr lang="en-US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www.arhcity.ru</a:t>
              </a:r>
              <a:endParaRPr lang="ru-RU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078" y="5418458"/>
              <a:ext cx="1292278" cy="1292278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8744211" y="2221586"/>
            <a:ext cx="7924207" cy="1828800"/>
            <a:chOff x="3962400" y="7353300"/>
            <a:chExt cx="7924207" cy="1828800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3962400" y="7353300"/>
              <a:ext cx="7924207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91200" y="7575203"/>
              <a:ext cx="609540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Группа </a:t>
              </a:r>
              <a:r>
                <a:rPr lang="ru-RU" sz="2800" b="1" dirty="0" err="1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Вконтакте</a:t>
              </a:r>
              <a:endParaRPr lang="en-US" sz="2800" b="1" dirty="0" smtClean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  <a:p>
              <a:r>
                <a:rPr lang="ru-RU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"Бюджет твоих возможностей </a:t>
              </a:r>
            </a:p>
            <a:p>
              <a:r>
                <a:rPr lang="ru-RU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и инициативные проекты"</a:t>
              </a:r>
              <a:endParaRPr lang="ru-RU" sz="28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336" y="7664912"/>
              <a:ext cx="1205576" cy="1205576"/>
            </a:xfrm>
            <a:prstGeom prst="rect">
              <a:avLst/>
            </a:prstGeom>
          </p:spPr>
        </p:pic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506" y="5340480"/>
            <a:ext cx="5372493" cy="4418744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28600" y="5340480"/>
            <a:ext cx="5372493" cy="4418744"/>
            <a:chOff x="228600" y="5340480"/>
            <a:chExt cx="5372493" cy="441874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340480"/>
              <a:ext cx="5372493" cy="4418744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17" y="5537636"/>
              <a:ext cx="4977083" cy="278916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6013500" y="4750901"/>
            <a:ext cx="6413400" cy="5274864"/>
            <a:chOff x="6013500" y="4750901"/>
            <a:chExt cx="6413400" cy="5274864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500" y="4750901"/>
              <a:ext cx="6413400" cy="5274864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884"/>
            <a:stretch/>
          </p:blipFill>
          <p:spPr>
            <a:xfrm>
              <a:off x="6248400" y="4991099"/>
              <a:ext cx="5943600" cy="3335697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5524500"/>
            <a:ext cx="5029200" cy="2810534"/>
          </a:xfrm>
          <a:prstGeom prst="rect">
            <a:avLst/>
          </a:prstGeom>
        </p:spPr>
      </p:pic>
      <p:pic>
        <p:nvPicPr>
          <p:cNvPr id="1026" name="Picture 2" descr="C:\Users\ponomarevaes\Desktop\IMG_30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5498" y="3436924"/>
            <a:ext cx="2757501" cy="26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pic>
        <p:nvPicPr>
          <p:cNvPr id="6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" y="1272840"/>
            <a:ext cx="8332022" cy="894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-94040" y="1234600"/>
            <a:ext cx="1385247" cy="39105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43"/>
              </a:lnSpc>
            </a:pPr>
            <a:endParaRPr>
              <a:solidFill>
                <a:prstClr val="black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41624" y="9404158"/>
            <a:ext cx="1471937" cy="6726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60665" y="343242"/>
            <a:ext cx="7996494" cy="886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ИНИЦИАТИВНЫЙ ПРОЕКТ ГРАЖДАН -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2021,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РЕАЛИЗ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ОВАННЫЙ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В 2022 ГОДУ</a:t>
            </a:r>
            <a:endParaRPr lang="en-US" sz="3100" dirty="0">
              <a:solidFill>
                <a:prstClr val="white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80528" y="9318651"/>
            <a:ext cx="1445733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59"/>
              </a:lnSpc>
            </a:pPr>
            <a:r>
              <a:rPr lang="en-US" sz="4000" b="1" dirty="0">
                <a:solidFill>
                  <a:srgbClr val="0E385B"/>
                </a:solidFill>
                <a:latin typeface="Arial Narrow" panose="020B0606020202030204" pitchFamily="34" charset="0"/>
              </a:rPr>
              <a:t>5 </a:t>
            </a:r>
            <a:r>
              <a:rPr lang="ru-RU" sz="4000" b="1" dirty="0" smtClean="0">
                <a:solidFill>
                  <a:srgbClr val="0E385B"/>
                </a:solidFill>
                <a:latin typeface="Arial Narrow" panose="020B0606020202030204" pitchFamily="34" charset="0"/>
              </a:rPr>
              <a:t>733,4</a:t>
            </a:r>
            <a:endParaRPr lang="en-US" sz="4000" b="1" dirty="0">
              <a:solidFill>
                <a:srgbClr val="0E385B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06399" y="9471174"/>
            <a:ext cx="111329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500" dirty="0" err="1" smtClean="0">
                <a:solidFill>
                  <a:srgbClr val="0E385B"/>
                </a:solidFill>
                <a:latin typeface="Arial Narrow" panose="020B0606020202030204" pitchFamily="34" charset="0"/>
              </a:rPr>
              <a:t>тыс</a:t>
            </a:r>
            <a:r>
              <a:rPr lang="en-US" sz="2500" dirty="0">
                <a:solidFill>
                  <a:srgbClr val="0E385B"/>
                </a:solidFill>
                <a:latin typeface="Arial Narrow" panose="020B0606020202030204" pitchFamily="34" charset="0"/>
              </a:rPr>
              <a:t>. </a:t>
            </a:r>
            <a:r>
              <a:rPr lang="en-US" sz="25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руб</a:t>
            </a:r>
            <a:r>
              <a:rPr lang="en-US" sz="2500" dirty="0">
                <a:solidFill>
                  <a:srgbClr val="0E385B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818" y="9433113"/>
            <a:ext cx="222780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5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на</a:t>
            </a:r>
            <a:r>
              <a:rPr lang="en-US" sz="2500" dirty="0">
                <a:solidFill>
                  <a:srgbClr val="0E385B"/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общую</a:t>
            </a:r>
            <a:r>
              <a:rPr lang="en-US" sz="2500" dirty="0">
                <a:solidFill>
                  <a:srgbClr val="0E385B"/>
                </a:solidFill>
                <a:latin typeface="Arial Narrow" panose="020B0606020202030204" pitchFamily="34" charset="0"/>
              </a:rPr>
              <a:t>  </a:t>
            </a:r>
            <a:r>
              <a:rPr lang="en-US" sz="25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сумму</a:t>
            </a:r>
            <a:endParaRPr lang="en-US" sz="2500" dirty="0">
              <a:solidFill>
                <a:srgbClr val="0E385B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00180" y="1576459"/>
            <a:ext cx="819896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5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"</a:t>
            </a:r>
            <a:r>
              <a:rPr lang="en-US" sz="3500" dirty="0" err="1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Оборудование</a:t>
            </a:r>
            <a:r>
              <a:rPr lang="en-US" sz="35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r>
              <a:rPr lang="en-US" sz="3500" dirty="0" err="1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участка</a:t>
            </a:r>
            <a:r>
              <a:rPr lang="en-US" sz="35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r>
              <a:rPr lang="en-US" sz="3500" dirty="0" err="1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дороги</a:t>
            </a:r>
            <a:r>
              <a:rPr lang="en-US" sz="35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endParaRPr lang="ru-RU" sz="3500" dirty="0" smtClean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3500" dirty="0" err="1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на</a:t>
            </a:r>
            <a:r>
              <a:rPr lang="en-US" sz="35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r>
              <a:rPr lang="en-US" sz="3500" dirty="0" err="1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улице</a:t>
            </a:r>
            <a:r>
              <a:rPr lang="en-US" sz="35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r>
              <a:rPr lang="en-US" sz="3500" dirty="0" err="1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Ярославская</a:t>
            </a:r>
            <a:r>
              <a:rPr lang="en-US" sz="35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endParaRPr lang="ru-RU" sz="3500" dirty="0" smtClean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3500" dirty="0" err="1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Соломбальского</a:t>
            </a:r>
            <a:r>
              <a:rPr lang="en-US" sz="35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r>
              <a:rPr lang="en-US" sz="3500" dirty="0" err="1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округа</a:t>
            </a:r>
            <a:r>
              <a:rPr lang="en-US" sz="35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"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90985" y="4139845"/>
            <a:ext cx="44843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Администрацией городского округа </a:t>
            </a:r>
            <a:endParaRPr lang="ru-RU" sz="2400" spc="-47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"</a:t>
            </a:r>
            <a:r>
              <a:rPr lang="en-US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Город Архангельск</a:t>
            </a:r>
            <a:r>
              <a:rPr lang="ru-RU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"</a:t>
            </a:r>
            <a:r>
              <a:rPr lang="en-US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2400" spc="-47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принято</a:t>
            </a:r>
            <a:r>
              <a:rPr lang="en-US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решение </a:t>
            </a:r>
            <a:endParaRPr lang="ru-RU" sz="2400" spc="-47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поддержать 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проект, </a:t>
            </a:r>
            <a:r>
              <a:rPr lang="en-US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доработать его </a:t>
            </a:r>
            <a:endParaRPr lang="ru-RU" sz="2400" spc="-47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с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учетом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устройства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 тротуара </a:t>
            </a:r>
            <a:endParaRPr lang="ru-RU" sz="2400" spc="-47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на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всем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 протяжении </a:t>
            </a:r>
            <a:r>
              <a:rPr lang="en-US" sz="2400" spc="-47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ул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. Ярославская </a:t>
            </a:r>
            <a:r>
              <a:rPr lang="ru-RU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/>
            </a:r>
            <a:br>
              <a:rPr lang="ru-RU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sz="2400" spc="-47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от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ул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Красных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партизан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до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ул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  <a:r>
              <a:rPr lang="en-US" sz="2400" spc="-47" dirty="0" err="1">
                <a:solidFill>
                  <a:srgbClr val="000000"/>
                </a:solidFill>
                <a:latin typeface="Arial Narrow" panose="020B0606020202030204" pitchFamily="34" charset="0"/>
              </a:rPr>
              <a:t>Кедрова</a:t>
            </a:r>
            <a:r>
              <a:rPr lang="en-US" sz="2400" spc="-47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6" b="19242"/>
          <a:stretch/>
        </p:blipFill>
        <p:spPr>
          <a:xfrm>
            <a:off x="213259" y="3760075"/>
            <a:ext cx="3291941" cy="2421658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303637" y="3848100"/>
            <a:ext cx="1220363" cy="733026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11804"/>
          <a:stretch/>
        </p:blipFill>
        <p:spPr>
          <a:xfrm>
            <a:off x="205675" y="6309529"/>
            <a:ext cx="3299525" cy="24772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7976" y="3849926"/>
            <a:ext cx="81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8064A2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</a:t>
            </a:r>
            <a:endParaRPr lang="ru-RU" sz="3200" dirty="0">
              <a:solidFill>
                <a:srgbClr val="8064A2">
                  <a:lumMod val="75000"/>
                </a:srgb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91644" y="6362700"/>
            <a:ext cx="1613356" cy="83820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715" y="6482095"/>
            <a:ext cx="1498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8064A2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после</a:t>
            </a:r>
            <a:endParaRPr lang="ru-RU" sz="3200" dirty="0">
              <a:solidFill>
                <a:srgbClr val="8064A2">
                  <a:lumMod val="75000"/>
                </a:srgb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78" y="2574277"/>
            <a:ext cx="1869889" cy="1353838"/>
          </a:xfrm>
          <a:prstGeom prst="rect">
            <a:avLst/>
          </a:prstGeom>
        </p:spPr>
      </p:pic>
      <p:sp>
        <p:nvSpPr>
          <p:cNvPr id="28" name="TextBox 12"/>
          <p:cNvSpPr txBox="1"/>
          <p:nvPr/>
        </p:nvSpPr>
        <p:spPr>
          <a:xfrm>
            <a:off x="9361291" y="333459"/>
            <a:ext cx="8545710" cy="886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ИНИЦИАТИВНЫ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Е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ПРОЕКТ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Ы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ГРАЖДАН -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202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2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,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РЕАЛИ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ЗОВАННЫЕ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В</a:t>
            </a:r>
            <a:r>
              <a:rPr lang="ru-RU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2023</a:t>
            </a:r>
            <a:r>
              <a:rPr lang="en-US" sz="31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ГОД</a:t>
            </a:r>
            <a:r>
              <a:rPr lang="ru-RU" sz="3100" dirty="0">
                <a:solidFill>
                  <a:prstClr val="white"/>
                </a:solidFill>
                <a:latin typeface="Franklin Gothic Demi" panose="020B0703020102020204" pitchFamily="34" charset="0"/>
              </a:rPr>
              <a:t>У</a:t>
            </a:r>
            <a:endParaRPr lang="en-US" sz="3100" dirty="0" smtClean="0">
              <a:solidFill>
                <a:prstClr val="white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257300"/>
            <a:ext cx="9525000" cy="894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TextBox 15"/>
          <p:cNvSpPr txBox="1"/>
          <p:nvPr/>
        </p:nvSpPr>
        <p:spPr>
          <a:xfrm>
            <a:off x="10133685" y="9459502"/>
            <a:ext cx="213165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5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на</a:t>
            </a:r>
            <a:r>
              <a:rPr lang="en-US" sz="2500" dirty="0">
                <a:solidFill>
                  <a:srgbClr val="0E385B"/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общую</a:t>
            </a:r>
            <a:r>
              <a:rPr lang="en-US" sz="2500" dirty="0">
                <a:solidFill>
                  <a:srgbClr val="0E385B"/>
                </a:solidFill>
                <a:latin typeface="Arial Narrow" panose="020B0606020202030204" pitchFamily="34" charset="0"/>
              </a:rPr>
              <a:t>  </a:t>
            </a:r>
            <a:r>
              <a:rPr lang="en-US" sz="25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сумму</a:t>
            </a:r>
            <a:endParaRPr lang="en-US" sz="2500" dirty="0">
              <a:solidFill>
                <a:srgbClr val="0E385B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240248" y="2248664"/>
            <a:ext cx="6612924" cy="61614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711" y="9371647"/>
            <a:ext cx="1535689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317596" y="9262775"/>
            <a:ext cx="1696192" cy="87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59"/>
              </a:lnSpc>
            </a:pPr>
            <a:r>
              <a:rPr lang="ru-RU" sz="4000" b="1" dirty="0" smtClean="0">
                <a:solidFill>
                  <a:srgbClr val="0E385B"/>
                </a:solidFill>
                <a:latin typeface="Arial Narrow" panose="020B0606020202030204" pitchFamily="34" charset="0"/>
              </a:rPr>
              <a:t>5 579,4</a:t>
            </a:r>
            <a:endParaRPr lang="en-US" sz="4000" b="1" dirty="0">
              <a:solidFill>
                <a:srgbClr val="0E385B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TextBox 14"/>
          <p:cNvSpPr txBox="1"/>
          <p:nvPr/>
        </p:nvSpPr>
        <p:spPr>
          <a:xfrm>
            <a:off x="14013788" y="9495153"/>
            <a:ext cx="112521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500" dirty="0" err="1" smtClean="0">
                <a:solidFill>
                  <a:srgbClr val="0E385B"/>
                </a:solidFill>
                <a:latin typeface="Arial Narrow" panose="020B0606020202030204" pitchFamily="34" charset="0"/>
              </a:rPr>
              <a:t>тыс</a:t>
            </a:r>
            <a:r>
              <a:rPr lang="en-US" sz="2500" dirty="0">
                <a:solidFill>
                  <a:srgbClr val="0E385B"/>
                </a:solidFill>
                <a:latin typeface="Arial Narrow" panose="020B0606020202030204" pitchFamily="34" charset="0"/>
              </a:rPr>
              <a:t>. </a:t>
            </a:r>
            <a:r>
              <a:rPr lang="en-US" sz="25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руб</a:t>
            </a:r>
            <a:r>
              <a:rPr lang="en-US" sz="2500" dirty="0">
                <a:solidFill>
                  <a:srgbClr val="0E385B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810" y="2065907"/>
            <a:ext cx="2573508" cy="151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" name="Группа 76"/>
          <p:cNvGrpSpPr/>
          <p:nvPr/>
        </p:nvGrpSpPr>
        <p:grpSpPr>
          <a:xfrm>
            <a:off x="15980509" y="3591733"/>
            <a:ext cx="2102171" cy="1491801"/>
            <a:chOff x="4067122" y="1609955"/>
            <a:chExt cx="2438643" cy="1155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4067122" y="1609955"/>
              <a:ext cx="2438643" cy="115578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1116192"/>
                <a:satOff val="6725"/>
                <a:lumOff val="539"/>
                <a:alphaOff val="0"/>
              </a:schemeClr>
            </a:fillRef>
            <a:effectRef idx="2">
              <a:schemeClr val="accent4">
                <a:hueOff val="-1116192"/>
                <a:satOff val="6725"/>
                <a:lumOff val="5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4123543" y="1782685"/>
              <a:ext cx="2325801" cy="4938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"Площадка 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для спортивных игр"</a:t>
              </a:r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393" y="5143500"/>
            <a:ext cx="2631266" cy="175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3" name="Группа 82"/>
          <p:cNvGrpSpPr/>
          <p:nvPr/>
        </p:nvGrpSpPr>
        <p:grpSpPr>
          <a:xfrm>
            <a:off x="14462968" y="6964272"/>
            <a:ext cx="2480349" cy="1805672"/>
            <a:chOff x="3389363" y="4113934"/>
            <a:chExt cx="2782835" cy="1155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4" name="Скругленный прямоугольник 83"/>
            <p:cNvSpPr/>
            <p:nvPr/>
          </p:nvSpPr>
          <p:spPr>
            <a:xfrm>
              <a:off x="3389363" y="4113934"/>
              <a:ext cx="2782835" cy="115578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2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Скругленный прямоугольник 4"/>
            <p:cNvSpPr/>
            <p:nvPr/>
          </p:nvSpPr>
          <p:spPr>
            <a:xfrm>
              <a:off x="3445785" y="4170355"/>
              <a:ext cx="2669993" cy="7113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"Создание единой </a:t>
              </a:r>
            </a:p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военно-спортивной полосы препятствий"</a:t>
              </a:r>
            </a:p>
          </p:txBody>
        </p:sp>
      </p:grp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001" y="7406780"/>
            <a:ext cx="2467263" cy="163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" name="Группа 79"/>
          <p:cNvGrpSpPr/>
          <p:nvPr/>
        </p:nvGrpSpPr>
        <p:grpSpPr>
          <a:xfrm>
            <a:off x="9361292" y="6635113"/>
            <a:ext cx="2415688" cy="1357701"/>
            <a:chOff x="95743" y="4113935"/>
            <a:chExt cx="2186416" cy="1155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95743" y="4113935"/>
              <a:ext cx="2186416" cy="115578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3348577"/>
                <a:satOff val="20174"/>
                <a:lumOff val="1617"/>
                <a:alphaOff val="0"/>
              </a:schemeClr>
            </a:fillRef>
            <a:effectRef idx="2">
              <a:schemeClr val="accent4">
                <a:hueOff val="-3348577"/>
                <a:satOff val="20174"/>
                <a:lumOff val="16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Скругленный прямоугольник 4"/>
            <p:cNvSpPr/>
            <p:nvPr/>
          </p:nvSpPr>
          <p:spPr>
            <a:xfrm>
              <a:off x="152164" y="4170356"/>
              <a:ext cx="2073574" cy="6004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"Благоустройство 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парковой зоны"</a:t>
              </a:r>
            </a:p>
          </p:txBody>
        </p:sp>
      </p:grp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042" y="4932820"/>
            <a:ext cx="2351287" cy="16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4" name="Группа 73"/>
          <p:cNvGrpSpPr/>
          <p:nvPr/>
        </p:nvGrpSpPr>
        <p:grpSpPr>
          <a:xfrm>
            <a:off x="8958043" y="3428341"/>
            <a:ext cx="2555464" cy="1488492"/>
            <a:chOff x="-137059" y="1659954"/>
            <a:chExt cx="2453953" cy="1155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-137059" y="1659954"/>
              <a:ext cx="2453953" cy="115578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Скругленный прямоугольник 4"/>
            <p:cNvSpPr/>
            <p:nvPr/>
          </p:nvSpPr>
          <p:spPr>
            <a:xfrm>
              <a:off x="-80639" y="1704402"/>
              <a:ext cx="2341112" cy="7504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"Мини-метеоплощадка 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"Юный метеоролог"</a:t>
              </a:r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726" y="1725277"/>
            <a:ext cx="2481850" cy="166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" name="Группа 70"/>
          <p:cNvGrpSpPr/>
          <p:nvPr/>
        </p:nvGrpSpPr>
        <p:grpSpPr>
          <a:xfrm>
            <a:off x="12382368" y="1878219"/>
            <a:ext cx="1941730" cy="1194495"/>
            <a:chOff x="2025619" y="536828"/>
            <a:chExt cx="1880739" cy="11557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2025619" y="536828"/>
              <a:ext cx="1880739" cy="115578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082040" y="593250"/>
              <a:ext cx="1767897" cy="6004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Verdana" panose="020B0604030504040204" pitchFamily="34" charset="0"/>
                </a:rPr>
                <a:t>"Крылатые качели"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440619" y="6173435"/>
            <a:ext cx="251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Arial Narrow" panose="020B0606020202030204" pitchFamily="34" charset="0"/>
              </a:rPr>
              <a:t>5</a:t>
            </a:r>
            <a:r>
              <a:rPr lang="ru-RU" sz="4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проектов</a:t>
            </a:r>
            <a:endParaRPr lang="ru-RU" sz="4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20200" y="4362478"/>
            <a:ext cx="2007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399,9 тыс. руб</a:t>
            </a:r>
            <a:r>
              <a:rPr lang="ru-RU" sz="2200" b="1" dirty="0" smtClean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.</a:t>
            </a:r>
            <a:endParaRPr lang="ru-RU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12409580" y="2574277"/>
            <a:ext cx="1927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731,6 тыс. руб</a:t>
            </a:r>
            <a:r>
              <a:rPr lang="ru-RU" sz="2200" b="1" dirty="0" smtClean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.</a:t>
            </a:r>
            <a:endParaRPr lang="ru-RU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049" name="TextBox 2048"/>
          <p:cNvSpPr txBox="1"/>
          <p:nvPr/>
        </p:nvSpPr>
        <p:spPr>
          <a:xfrm>
            <a:off x="16002000" y="4525287"/>
            <a:ext cx="2053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1 965,0 тыс. руб</a:t>
            </a:r>
            <a:r>
              <a:rPr lang="ru-RU" sz="2200" b="1" dirty="0" smtClean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.</a:t>
            </a:r>
            <a:endParaRPr lang="ru-RU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050" name="TextBox 2049"/>
          <p:cNvSpPr txBox="1"/>
          <p:nvPr/>
        </p:nvSpPr>
        <p:spPr>
          <a:xfrm>
            <a:off x="9525000" y="7388606"/>
            <a:ext cx="2083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369,9 тыс. руб</a:t>
            </a:r>
            <a:r>
              <a:rPr lang="ru-RU" sz="2200" b="1" dirty="0" smtClean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.</a:t>
            </a:r>
            <a:endParaRPr lang="ru-RU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051" name="TextBox 2050"/>
          <p:cNvSpPr txBox="1"/>
          <p:nvPr/>
        </p:nvSpPr>
        <p:spPr>
          <a:xfrm>
            <a:off x="14756194" y="8145610"/>
            <a:ext cx="2045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2 113,0 тыс. руб</a:t>
            </a:r>
            <a:r>
              <a:rPr lang="ru-RU" sz="2200" b="1" dirty="0" smtClean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.</a:t>
            </a:r>
            <a:endParaRPr lang="ru-RU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05977" y="7992422"/>
            <a:ext cx="2004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Arial Narrow" panose="020B0606020202030204" pitchFamily="34" charset="0"/>
              </a:rPr>
              <a:t>1</a:t>
            </a:r>
            <a:r>
              <a:rPr lang="ru-RU" sz="4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проект</a:t>
            </a:r>
            <a:endParaRPr lang="ru-RU" sz="4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62" name="Group 65"/>
          <p:cNvGrpSpPr>
            <a:grpSpLocks noChangeAspect="1"/>
          </p:cNvGrpSpPr>
          <p:nvPr/>
        </p:nvGrpSpPr>
        <p:grpSpPr>
          <a:xfrm>
            <a:off x="5936167" y="8786761"/>
            <a:ext cx="2455223" cy="1374689"/>
            <a:chOff x="0" y="142112"/>
            <a:chExt cx="4575811" cy="2562014"/>
          </a:xfrm>
        </p:grpSpPr>
        <p:sp>
          <p:nvSpPr>
            <p:cNvPr id="63" name="Freeform 66"/>
            <p:cNvSpPr/>
            <p:nvPr/>
          </p:nvSpPr>
          <p:spPr>
            <a:xfrm>
              <a:off x="0" y="142112"/>
              <a:ext cx="4575811" cy="2562014"/>
            </a:xfrm>
            <a:custGeom>
              <a:avLst/>
              <a:gdLst/>
              <a:ahLst/>
              <a:cxnLst/>
              <a:rect l="l" t="t" r="r" b="b"/>
              <a:pathLst>
                <a:path w="4575810" h="2821813">
                  <a:moveTo>
                    <a:pt x="0" y="0"/>
                  </a:moveTo>
                  <a:lnTo>
                    <a:pt x="0" y="2821813"/>
                  </a:lnTo>
                  <a:lnTo>
                    <a:pt x="4575810" y="2821813"/>
                  </a:lnTo>
                  <a:lnTo>
                    <a:pt x="4575810" y="0"/>
                  </a:lnTo>
                  <a:close/>
                </a:path>
              </a:pathLst>
            </a:custGeom>
            <a:blipFill>
              <a:blip r:embed="rId16"/>
              <a:srcRect/>
              <a:stretch>
                <a:fillRect t="-5548" b="-21954"/>
              </a:stretch>
            </a:blipFill>
          </p:spPr>
        </p:sp>
      </p:grpSp>
      <p:grpSp>
        <p:nvGrpSpPr>
          <p:cNvPr id="67" name="Group 65"/>
          <p:cNvGrpSpPr>
            <a:grpSpLocks noChangeAspect="1"/>
          </p:cNvGrpSpPr>
          <p:nvPr/>
        </p:nvGrpSpPr>
        <p:grpSpPr>
          <a:xfrm>
            <a:off x="15832778" y="8779621"/>
            <a:ext cx="2420580" cy="1374689"/>
            <a:chOff x="0" y="142112"/>
            <a:chExt cx="4575811" cy="2562014"/>
          </a:xfrm>
        </p:grpSpPr>
        <p:sp>
          <p:nvSpPr>
            <p:cNvPr id="68" name="Freeform 66"/>
            <p:cNvSpPr/>
            <p:nvPr/>
          </p:nvSpPr>
          <p:spPr>
            <a:xfrm>
              <a:off x="0" y="142112"/>
              <a:ext cx="4575811" cy="2562014"/>
            </a:xfrm>
            <a:custGeom>
              <a:avLst/>
              <a:gdLst/>
              <a:ahLst/>
              <a:cxnLst/>
              <a:rect l="l" t="t" r="r" b="b"/>
              <a:pathLst>
                <a:path w="4575810" h="2821813">
                  <a:moveTo>
                    <a:pt x="0" y="0"/>
                  </a:moveTo>
                  <a:lnTo>
                    <a:pt x="0" y="2821813"/>
                  </a:lnTo>
                  <a:lnTo>
                    <a:pt x="4575810" y="2821813"/>
                  </a:lnTo>
                  <a:lnTo>
                    <a:pt x="4575810" y="0"/>
                  </a:lnTo>
                  <a:close/>
                </a:path>
              </a:pathLst>
            </a:custGeom>
            <a:blipFill>
              <a:blip r:embed="rId16"/>
              <a:srcRect/>
              <a:stretch>
                <a:fillRect t="-5548" b="-21954"/>
              </a:stretch>
            </a:blipFill>
          </p:spPr>
        </p:sp>
      </p:grp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" r="2470" b="3889"/>
          <a:stretch/>
        </p:blipFill>
        <p:spPr>
          <a:xfrm>
            <a:off x="11442052" y="3351607"/>
            <a:ext cx="4160903" cy="2883516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" r="2470" b="3889"/>
          <a:stretch/>
        </p:blipFill>
        <p:spPr>
          <a:xfrm>
            <a:off x="4690822" y="6431995"/>
            <a:ext cx="2556929" cy="1771958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8534400" y="0"/>
            <a:ext cx="0" cy="103251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4027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2198" y="9443706"/>
            <a:ext cx="1551679" cy="59043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1692275"/>
            <a:ext cx="18288000" cy="7263474"/>
            <a:chOff x="0" y="0"/>
            <a:chExt cx="4816593" cy="19130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913014"/>
            </a:xfrm>
            <a:custGeom>
              <a:avLst/>
              <a:gdLst/>
              <a:ahLst/>
              <a:cxnLst/>
              <a:rect l="l" t="t" r="r" b="b"/>
              <a:pathLst>
                <a:path w="4816592" h="1913014">
                  <a:moveTo>
                    <a:pt x="0" y="0"/>
                  </a:moveTo>
                  <a:lnTo>
                    <a:pt x="4816592" y="0"/>
                  </a:lnTo>
                  <a:lnTo>
                    <a:pt x="4816592" y="1913014"/>
                  </a:lnTo>
                  <a:lnTo>
                    <a:pt x="0" y="1913014"/>
                  </a:lnTo>
                  <a:close/>
                </a:path>
              </a:pathLst>
            </a:custGeom>
            <a:solidFill>
              <a:srgbClr val="DEF4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3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200" y="190500"/>
            <a:ext cx="18821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ИНИЦИАТИВНЫ</a:t>
            </a:r>
            <a:r>
              <a:rPr lang="ru-RU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Е</a:t>
            </a:r>
            <a:r>
              <a:rPr lang="en-US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ПРОЕКТ</a:t>
            </a:r>
            <a:r>
              <a:rPr lang="ru-RU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Ы</a:t>
            </a:r>
            <a:r>
              <a:rPr lang="en-US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ГРАЖДАН -</a:t>
            </a:r>
            <a:r>
              <a:rPr lang="ru-RU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</a:t>
            </a:r>
            <a:r>
              <a:rPr lang="en-US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202</a:t>
            </a:r>
            <a:r>
              <a:rPr lang="ru-RU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3</a:t>
            </a:r>
            <a:r>
              <a:rPr lang="en-US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,</a:t>
            </a:r>
            <a:r>
              <a:rPr lang="ru-RU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ЗАПЛАНИРОВАННЫ</a:t>
            </a:r>
            <a:r>
              <a:rPr lang="ru-RU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Е</a:t>
            </a:r>
            <a:r>
              <a:rPr lang="en-US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К РЕАЛИЗАЦИИ В 202</a:t>
            </a:r>
            <a:r>
              <a:rPr lang="ru-RU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4</a:t>
            </a:r>
            <a:r>
              <a:rPr lang="en-US" sz="4000" dirty="0" smtClean="0">
                <a:solidFill>
                  <a:prstClr val="white"/>
                </a:solidFill>
                <a:latin typeface="Franklin Gothic Demi" panose="020B0703020102020204" pitchFamily="34" charset="0"/>
              </a:rPr>
              <a:t> ГОДУ</a:t>
            </a:r>
            <a:endParaRPr lang="en-US" sz="4000" dirty="0">
              <a:solidFill>
                <a:prstClr val="white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77" y="3390900"/>
            <a:ext cx="4677841" cy="338685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984302" y="9373706"/>
            <a:ext cx="156147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59"/>
              </a:lnSpc>
            </a:pPr>
            <a:r>
              <a:rPr lang="en-US" sz="4300" b="1" dirty="0" smtClean="0">
                <a:solidFill>
                  <a:srgbClr val="0E385B"/>
                </a:solidFill>
                <a:latin typeface="Arial Narrow" panose="020B0606020202030204" pitchFamily="34" charset="0"/>
              </a:rPr>
              <a:t>7 824,0</a:t>
            </a:r>
            <a:endParaRPr lang="en-US" sz="4300" b="1" dirty="0">
              <a:solidFill>
                <a:srgbClr val="0E385B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647395" y="9493502"/>
            <a:ext cx="123040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7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тыс</a:t>
            </a:r>
            <a:r>
              <a:rPr lang="en-US" sz="2700" dirty="0">
                <a:solidFill>
                  <a:srgbClr val="0E385B"/>
                </a:solidFill>
                <a:latin typeface="Arial Narrow" panose="020B0606020202030204" pitchFamily="34" charset="0"/>
              </a:rPr>
              <a:t>. </a:t>
            </a:r>
            <a:r>
              <a:rPr lang="en-US" sz="27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руб</a:t>
            </a:r>
            <a:r>
              <a:rPr lang="en-US" sz="2700" dirty="0">
                <a:solidFill>
                  <a:srgbClr val="0E385B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62077" y="9443706"/>
            <a:ext cx="2286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7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на</a:t>
            </a:r>
            <a:r>
              <a:rPr lang="en-US" sz="2700" dirty="0">
                <a:solidFill>
                  <a:srgbClr val="0E385B"/>
                </a:solidFill>
                <a:latin typeface="Arial Narrow" panose="020B0606020202030204" pitchFamily="34" charset="0"/>
              </a:rPr>
              <a:t> </a:t>
            </a:r>
            <a:r>
              <a:rPr lang="en-US" sz="27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общую</a:t>
            </a:r>
            <a:r>
              <a:rPr lang="en-US" sz="2700" dirty="0">
                <a:solidFill>
                  <a:srgbClr val="0E385B"/>
                </a:solidFill>
                <a:latin typeface="Arial Narrow" panose="020B0606020202030204" pitchFamily="34" charset="0"/>
              </a:rPr>
              <a:t>  </a:t>
            </a:r>
            <a:r>
              <a:rPr lang="en-US" sz="2700" dirty="0" err="1">
                <a:solidFill>
                  <a:srgbClr val="0E385B"/>
                </a:solidFill>
                <a:latin typeface="Arial Narrow" panose="020B0606020202030204" pitchFamily="34" charset="0"/>
              </a:rPr>
              <a:t>сумму</a:t>
            </a:r>
            <a:endParaRPr lang="en-US" sz="2700" dirty="0">
              <a:solidFill>
                <a:srgbClr val="0E385B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469609537"/>
              </p:ext>
            </p:extLst>
          </p:nvPr>
        </p:nvGraphicFramePr>
        <p:xfrm>
          <a:off x="3731288" y="1790700"/>
          <a:ext cx="11147980" cy="7174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" name="Прямоугольник 27"/>
          <p:cNvSpPr/>
          <p:nvPr/>
        </p:nvSpPr>
        <p:spPr>
          <a:xfrm rot="18404139">
            <a:off x="-2341895" y="1762565"/>
            <a:ext cx="6096699" cy="2998594"/>
          </a:xfrm>
          <a:custGeom>
            <a:avLst/>
            <a:gdLst>
              <a:gd name="connsiteX0" fmla="*/ 0 w 6286500"/>
              <a:gd name="connsiteY0" fmla="*/ 0 h 4139274"/>
              <a:gd name="connsiteX1" fmla="*/ 6286500 w 6286500"/>
              <a:gd name="connsiteY1" fmla="*/ 0 h 4139274"/>
              <a:gd name="connsiteX2" fmla="*/ 6286500 w 6286500"/>
              <a:gd name="connsiteY2" fmla="*/ 4139274 h 4139274"/>
              <a:gd name="connsiteX3" fmla="*/ 0 w 6286500"/>
              <a:gd name="connsiteY3" fmla="*/ 4139274 h 4139274"/>
              <a:gd name="connsiteX4" fmla="*/ 0 w 6286500"/>
              <a:gd name="connsiteY4" fmla="*/ 0 h 4139274"/>
              <a:gd name="connsiteX0" fmla="*/ 0 w 6286500"/>
              <a:gd name="connsiteY0" fmla="*/ 0 h 4211512"/>
              <a:gd name="connsiteX1" fmla="*/ 6286500 w 6286500"/>
              <a:gd name="connsiteY1" fmla="*/ 0 h 4211512"/>
              <a:gd name="connsiteX2" fmla="*/ 6221560 w 6286500"/>
              <a:gd name="connsiteY2" fmla="*/ 4211512 h 4211512"/>
              <a:gd name="connsiteX3" fmla="*/ 0 w 6286500"/>
              <a:gd name="connsiteY3" fmla="*/ 4139274 h 4211512"/>
              <a:gd name="connsiteX4" fmla="*/ 0 w 6286500"/>
              <a:gd name="connsiteY4" fmla="*/ 0 h 4211512"/>
              <a:gd name="connsiteX0" fmla="*/ 0 w 6286500"/>
              <a:gd name="connsiteY0" fmla="*/ 0 h 4237904"/>
              <a:gd name="connsiteX1" fmla="*/ 6286500 w 6286500"/>
              <a:gd name="connsiteY1" fmla="*/ 0 h 4237904"/>
              <a:gd name="connsiteX2" fmla="*/ 6221560 w 6286500"/>
              <a:gd name="connsiteY2" fmla="*/ 4211512 h 4237904"/>
              <a:gd name="connsiteX3" fmla="*/ 14081 w 6286500"/>
              <a:gd name="connsiteY3" fmla="*/ 4237904 h 4237904"/>
              <a:gd name="connsiteX4" fmla="*/ 0 w 6286500"/>
              <a:gd name="connsiteY4" fmla="*/ 0 h 4237904"/>
              <a:gd name="connsiteX0" fmla="*/ 5899 w 6292399"/>
              <a:gd name="connsiteY0" fmla="*/ 0 h 4212416"/>
              <a:gd name="connsiteX1" fmla="*/ 6292399 w 6292399"/>
              <a:gd name="connsiteY1" fmla="*/ 0 h 4212416"/>
              <a:gd name="connsiteX2" fmla="*/ 6227459 w 6292399"/>
              <a:gd name="connsiteY2" fmla="*/ 4211512 h 4212416"/>
              <a:gd name="connsiteX3" fmla="*/ 957 w 6292399"/>
              <a:gd name="connsiteY3" fmla="*/ 4212416 h 4212416"/>
              <a:gd name="connsiteX4" fmla="*/ 5899 w 6292399"/>
              <a:gd name="connsiteY4" fmla="*/ 0 h 4212416"/>
              <a:gd name="connsiteX0" fmla="*/ 5899 w 6227459"/>
              <a:gd name="connsiteY0" fmla="*/ 0 h 4212416"/>
              <a:gd name="connsiteX1" fmla="*/ 4270776 w 6227459"/>
              <a:gd name="connsiteY1" fmla="*/ 1945091 h 4212416"/>
              <a:gd name="connsiteX2" fmla="*/ 6227459 w 6227459"/>
              <a:gd name="connsiteY2" fmla="*/ 4211512 h 4212416"/>
              <a:gd name="connsiteX3" fmla="*/ 957 w 6227459"/>
              <a:gd name="connsiteY3" fmla="*/ 4212416 h 4212416"/>
              <a:gd name="connsiteX4" fmla="*/ 5899 w 6227459"/>
              <a:gd name="connsiteY4" fmla="*/ 0 h 4212416"/>
              <a:gd name="connsiteX0" fmla="*/ 5899 w 6227459"/>
              <a:gd name="connsiteY0" fmla="*/ 0 h 4212416"/>
              <a:gd name="connsiteX1" fmla="*/ 3992793 w 6227459"/>
              <a:gd name="connsiteY1" fmla="*/ 1212918 h 4212416"/>
              <a:gd name="connsiteX2" fmla="*/ 6227459 w 6227459"/>
              <a:gd name="connsiteY2" fmla="*/ 4211512 h 4212416"/>
              <a:gd name="connsiteX3" fmla="*/ 957 w 6227459"/>
              <a:gd name="connsiteY3" fmla="*/ 4212416 h 4212416"/>
              <a:gd name="connsiteX4" fmla="*/ 5899 w 6227459"/>
              <a:gd name="connsiteY4" fmla="*/ 0 h 4212416"/>
              <a:gd name="connsiteX0" fmla="*/ 8501 w 6227328"/>
              <a:gd name="connsiteY0" fmla="*/ 0 h 4231235"/>
              <a:gd name="connsiteX1" fmla="*/ 3992662 w 6227328"/>
              <a:gd name="connsiteY1" fmla="*/ 1231737 h 4231235"/>
              <a:gd name="connsiteX2" fmla="*/ 6227328 w 6227328"/>
              <a:gd name="connsiteY2" fmla="*/ 4230331 h 4231235"/>
              <a:gd name="connsiteX3" fmla="*/ 826 w 6227328"/>
              <a:gd name="connsiteY3" fmla="*/ 4231235 h 4231235"/>
              <a:gd name="connsiteX4" fmla="*/ 8501 w 6227328"/>
              <a:gd name="connsiteY4" fmla="*/ 0 h 4231235"/>
              <a:gd name="connsiteX0" fmla="*/ 1843120 w 6226511"/>
              <a:gd name="connsiteY0" fmla="*/ 1677136 h 2999498"/>
              <a:gd name="connsiteX1" fmla="*/ 3991845 w 6226511"/>
              <a:gd name="connsiteY1" fmla="*/ 0 h 2999498"/>
              <a:gd name="connsiteX2" fmla="*/ 6226511 w 6226511"/>
              <a:gd name="connsiteY2" fmla="*/ 2998594 h 2999498"/>
              <a:gd name="connsiteX3" fmla="*/ 9 w 6226511"/>
              <a:gd name="connsiteY3" fmla="*/ 2999498 h 2999498"/>
              <a:gd name="connsiteX4" fmla="*/ 1843120 w 6226511"/>
              <a:gd name="connsiteY4" fmla="*/ 1677136 h 2999498"/>
              <a:gd name="connsiteX0" fmla="*/ 1843126 w 6226517"/>
              <a:gd name="connsiteY0" fmla="*/ 1677136 h 2999498"/>
              <a:gd name="connsiteX1" fmla="*/ 3991851 w 6226517"/>
              <a:gd name="connsiteY1" fmla="*/ 0 h 2999498"/>
              <a:gd name="connsiteX2" fmla="*/ 6226517 w 6226517"/>
              <a:gd name="connsiteY2" fmla="*/ 2998594 h 2999498"/>
              <a:gd name="connsiteX3" fmla="*/ 15 w 6226517"/>
              <a:gd name="connsiteY3" fmla="*/ 2999498 h 2999498"/>
              <a:gd name="connsiteX4" fmla="*/ 1843126 w 6226517"/>
              <a:gd name="connsiteY4" fmla="*/ 1677136 h 2999498"/>
              <a:gd name="connsiteX0" fmla="*/ 3341055 w 6226509"/>
              <a:gd name="connsiteY0" fmla="*/ 559158 h 2999498"/>
              <a:gd name="connsiteX1" fmla="*/ 3991843 w 6226509"/>
              <a:gd name="connsiteY1" fmla="*/ 0 h 2999498"/>
              <a:gd name="connsiteX2" fmla="*/ 6226509 w 6226509"/>
              <a:gd name="connsiteY2" fmla="*/ 2998594 h 2999498"/>
              <a:gd name="connsiteX3" fmla="*/ 7 w 6226509"/>
              <a:gd name="connsiteY3" fmla="*/ 2999498 h 2999498"/>
              <a:gd name="connsiteX4" fmla="*/ 3341055 w 6226509"/>
              <a:gd name="connsiteY4" fmla="*/ 559158 h 2999498"/>
              <a:gd name="connsiteX0" fmla="*/ 3311616 w 6226509"/>
              <a:gd name="connsiteY0" fmla="*/ 497233 h 2999498"/>
              <a:gd name="connsiteX1" fmla="*/ 3991843 w 6226509"/>
              <a:gd name="connsiteY1" fmla="*/ 0 h 2999498"/>
              <a:gd name="connsiteX2" fmla="*/ 6226509 w 6226509"/>
              <a:gd name="connsiteY2" fmla="*/ 2998594 h 2999498"/>
              <a:gd name="connsiteX3" fmla="*/ 7 w 6226509"/>
              <a:gd name="connsiteY3" fmla="*/ 2999498 h 2999498"/>
              <a:gd name="connsiteX4" fmla="*/ 3311616 w 6226509"/>
              <a:gd name="connsiteY4" fmla="*/ 497233 h 2999498"/>
              <a:gd name="connsiteX0" fmla="*/ 387626 w 6460196"/>
              <a:gd name="connsiteY0" fmla="*/ 2921069 h 3033927"/>
              <a:gd name="connsiteX1" fmla="*/ 4225530 w 6460196"/>
              <a:gd name="connsiteY1" fmla="*/ 0 h 3033927"/>
              <a:gd name="connsiteX2" fmla="*/ 6460196 w 6460196"/>
              <a:gd name="connsiteY2" fmla="*/ 2998594 h 3033927"/>
              <a:gd name="connsiteX3" fmla="*/ 233694 w 6460196"/>
              <a:gd name="connsiteY3" fmla="*/ 2999498 h 3033927"/>
              <a:gd name="connsiteX4" fmla="*/ 387626 w 6460196"/>
              <a:gd name="connsiteY4" fmla="*/ 2921069 h 3033927"/>
              <a:gd name="connsiteX0" fmla="*/ 0 w 6072570"/>
              <a:gd name="connsiteY0" fmla="*/ 2921069 h 2998594"/>
              <a:gd name="connsiteX1" fmla="*/ 3837904 w 6072570"/>
              <a:gd name="connsiteY1" fmla="*/ 0 h 2998594"/>
              <a:gd name="connsiteX2" fmla="*/ 6072570 w 6072570"/>
              <a:gd name="connsiteY2" fmla="*/ 2998594 h 2998594"/>
              <a:gd name="connsiteX3" fmla="*/ 0 w 6072570"/>
              <a:gd name="connsiteY3" fmla="*/ 2921069 h 2998594"/>
              <a:gd name="connsiteX0" fmla="*/ 0 w 6096699"/>
              <a:gd name="connsiteY0" fmla="*/ 2888740 h 2998594"/>
              <a:gd name="connsiteX1" fmla="*/ 3862033 w 6096699"/>
              <a:gd name="connsiteY1" fmla="*/ 0 h 2998594"/>
              <a:gd name="connsiteX2" fmla="*/ 6096699 w 6096699"/>
              <a:gd name="connsiteY2" fmla="*/ 2998594 h 2998594"/>
              <a:gd name="connsiteX3" fmla="*/ 0 w 6096699"/>
              <a:gd name="connsiteY3" fmla="*/ 2888740 h 29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699" h="2998594">
                <a:moveTo>
                  <a:pt x="0" y="2888740"/>
                </a:moveTo>
                <a:lnTo>
                  <a:pt x="3862033" y="0"/>
                </a:lnTo>
                <a:lnTo>
                  <a:pt x="6096699" y="2998594"/>
                </a:lnTo>
                <a:lnTo>
                  <a:pt x="0" y="2888740"/>
                </a:lnTo>
                <a:close/>
              </a:path>
            </a:pathLst>
          </a:custGeom>
          <a:solidFill>
            <a:srgbClr val="57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7"/>
          <p:cNvSpPr/>
          <p:nvPr/>
        </p:nvSpPr>
        <p:spPr>
          <a:xfrm rot="13984196" flipH="1">
            <a:off x="-2353078" y="5937749"/>
            <a:ext cx="6083296" cy="3040329"/>
          </a:xfrm>
          <a:custGeom>
            <a:avLst/>
            <a:gdLst>
              <a:gd name="connsiteX0" fmla="*/ 0 w 6286500"/>
              <a:gd name="connsiteY0" fmla="*/ 0 h 4139274"/>
              <a:gd name="connsiteX1" fmla="*/ 6286500 w 6286500"/>
              <a:gd name="connsiteY1" fmla="*/ 0 h 4139274"/>
              <a:gd name="connsiteX2" fmla="*/ 6286500 w 6286500"/>
              <a:gd name="connsiteY2" fmla="*/ 4139274 h 4139274"/>
              <a:gd name="connsiteX3" fmla="*/ 0 w 6286500"/>
              <a:gd name="connsiteY3" fmla="*/ 4139274 h 4139274"/>
              <a:gd name="connsiteX4" fmla="*/ 0 w 6286500"/>
              <a:gd name="connsiteY4" fmla="*/ 0 h 4139274"/>
              <a:gd name="connsiteX0" fmla="*/ 0 w 6286500"/>
              <a:gd name="connsiteY0" fmla="*/ 0 h 4211512"/>
              <a:gd name="connsiteX1" fmla="*/ 6286500 w 6286500"/>
              <a:gd name="connsiteY1" fmla="*/ 0 h 4211512"/>
              <a:gd name="connsiteX2" fmla="*/ 6221560 w 6286500"/>
              <a:gd name="connsiteY2" fmla="*/ 4211512 h 4211512"/>
              <a:gd name="connsiteX3" fmla="*/ 0 w 6286500"/>
              <a:gd name="connsiteY3" fmla="*/ 4139274 h 4211512"/>
              <a:gd name="connsiteX4" fmla="*/ 0 w 6286500"/>
              <a:gd name="connsiteY4" fmla="*/ 0 h 4211512"/>
              <a:gd name="connsiteX0" fmla="*/ 0 w 6286500"/>
              <a:gd name="connsiteY0" fmla="*/ 0 h 4237904"/>
              <a:gd name="connsiteX1" fmla="*/ 6286500 w 6286500"/>
              <a:gd name="connsiteY1" fmla="*/ 0 h 4237904"/>
              <a:gd name="connsiteX2" fmla="*/ 6221560 w 6286500"/>
              <a:gd name="connsiteY2" fmla="*/ 4211512 h 4237904"/>
              <a:gd name="connsiteX3" fmla="*/ 14081 w 6286500"/>
              <a:gd name="connsiteY3" fmla="*/ 4237904 h 4237904"/>
              <a:gd name="connsiteX4" fmla="*/ 0 w 6286500"/>
              <a:gd name="connsiteY4" fmla="*/ 0 h 4237904"/>
              <a:gd name="connsiteX0" fmla="*/ 5899 w 6292399"/>
              <a:gd name="connsiteY0" fmla="*/ 0 h 4212416"/>
              <a:gd name="connsiteX1" fmla="*/ 6292399 w 6292399"/>
              <a:gd name="connsiteY1" fmla="*/ 0 h 4212416"/>
              <a:gd name="connsiteX2" fmla="*/ 6227459 w 6292399"/>
              <a:gd name="connsiteY2" fmla="*/ 4211512 h 4212416"/>
              <a:gd name="connsiteX3" fmla="*/ 957 w 6292399"/>
              <a:gd name="connsiteY3" fmla="*/ 4212416 h 4212416"/>
              <a:gd name="connsiteX4" fmla="*/ 5899 w 6292399"/>
              <a:gd name="connsiteY4" fmla="*/ 0 h 4212416"/>
              <a:gd name="connsiteX0" fmla="*/ 5899 w 6227459"/>
              <a:gd name="connsiteY0" fmla="*/ 0 h 4212416"/>
              <a:gd name="connsiteX1" fmla="*/ 4270776 w 6227459"/>
              <a:gd name="connsiteY1" fmla="*/ 1945091 h 4212416"/>
              <a:gd name="connsiteX2" fmla="*/ 6227459 w 6227459"/>
              <a:gd name="connsiteY2" fmla="*/ 4211512 h 4212416"/>
              <a:gd name="connsiteX3" fmla="*/ 957 w 6227459"/>
              <a:gd name="connsiteY3" fmla="*/ 4212416 h 4212416"/>
              <a:gd name="connsiteX4" fmla="*/ 5899 w 6227459"/>
              <a:gd name="connsiteY4" fmla="*/ 0 h 4212416"/>
              <a:gd name="connsiteX0" fmla="*/ 5899 w 6227459"/>
              <a:gd name="connsiteY0" fmla="*/ 0 h 4212416"/>
              <a:gd name="connsiteX1" fmla="*/ 3992793 w 6227459"/>
              <a:gd name="connsiteY1" fmla="*/ 1212918 h 4212416"/>
              <a:gd name="connsiteX2" fmla="*/ 6227459 w 6227459"/>
              <a:gd name="connsiteY2" fmla="*/ 4211512 h 4212416"/>
              <a:gd name="connsiteX3" fmla="*/ 957 w 6227459"/>
              <a:gd name="connsiteY3" fmla="*/ 4212416 h 4212416"/>
              <a:gd name="connsiteX4" fmla="*/ 5899 w 6227459"/>
              <a:gd name="connsiteY4" fmla="*/ 0 h 4212416"/>
              <a:gd name="connsiteX0" fmla="*/ 8501 w 6227328"/>
              <a:gd name="connsiteY0" fmla="*/ 0 h 4231235"/>
              <a:gd name="connsiteX1" fmla="*/ 3992662 w 6227328"/>
              <a:gd name="connsiteY1" fmla="*/ 1231737 h 4231235"/>
              <a:gd name="connsiteX2" fmla="*/ 6227328 w 6227328"/>
              <a:gd name="connsiteY2" fmla="*/ 4230331 h 4231235"/>
              <a:gd name="connsiteX3" fmla="*/ 826 w 6227328"/>
              <a:gd name="connsiteY3" fmla="*/ 4231235 h 4231235"/>
              <a:gd name="connsiteX4" fmla="*/ 8501 w 6227328"/>
              <a:gd name="connsiteY4" fmla="*/ 0 h 4231235"/>
              <a:gd name="connsiteX0" fmla="*/ 1843120 w 6226511"/>
              <a:gd name="connsiteY0" fmla="*/ 1677136 h 2999498"/>
              <a:gd name="connsiteX1" fmla="*/ 3991845 w 6226511"/>
              <a:gd name="connsiteY1" fmla="*/ 0 h 2999498"/>
              <a:gd name="connsiteX2" fmla="*/ 6226511 w 6226511"/>
              <a:gd name="connsiteY2" fmla="*/ 2998594 h 2999498"/>
              <a:gd name="connsiteX3" fmla="*/ 9 w 6226511"/>
              <a:gd name="connsiteY3" fmla="*/ 2999498 h 2999498"/>
              <a:gd name="connsiteX4" fmla="*/ 1843120 w 6226511"/>
              <a:gd name="connsiteY4" fmla="*/ 1677136 h 2999498"/>
              <a:gd name="connsiteX0" fmla="*/ 1843126 w 6226517"/>
              <a:gd name="connsiteY0" fmla="*/ 1677136 h 2999498"/>
              <a:gd name="connsiteX1" fmla="*/ 3991851 w 6226517"/>
              <a:gd name="connsiteY1" fmla="*/ 0 h 2999498"/>
              <a:gd name="connsiteX2" fmla="*/ 6226517 w 6226517"/>
              <a:gd name="connsiteY2" fmla="*/ 2998594 h 2999498"/>
              <a:gd name="connsiteX3" fmla="*/ 15 w 6226517"/>
              <a:gd name="connsiteY3" fmla="*/ 2999498 h 2999498"/>
              <a:gd name="connsiteX4" fmla="*/ 1843126 w 6226517"/>
              <a:gd name="connsiteY4" fmla="*/ 1677136 h 2999498"/>
              <a:gd name="connsiteX0" fmla="*/ 3341055 w 6226509"/>
              <a:gd name="connsiteY0" fmla="*/ 559158 h 2999498"/>
              <a:gd name="connsiteX1" fmla="*/ 3991843 w 6226509"/>
              <a:gd name="connsiteY1" fmla="*/ 0 h 2999498"/>
              <a:gd name="connsiteX2" fmla="*/ 6226509 w 6226509"/>
              <a:gd name="connsiteY2" fmla="*/ 2998594 h 2999498"/>
              <a:gd name="connsiteX3" fmla="*/ 7 w 6226509"/>
              <a:gd name="connsiteY3" fmla="*/ 2999498 h 2999498"/>
              <a:gd name="connsiteX4" fmla="*/ 3341055 w 6226509"/>
              <a:gd name="connsiteY4" fmla="*/ 559158 h 2999498"/>
              <a:gd name="connsiteX0" fmla="*/ 3311616 w 6226509"/>
              <a:gd name="connsiteY0" fmla="*/ 497233 h 2999498"/>
              <a:gd name="connsiteX1" fmla="*/ 3991843 w 6226509"/>
              <a:gd name="connsiteY1" fmla="*/ 0 h 2999498"/>
              <a:gd name="connsiteX2" fmla="*/ 6226509 w 6226509"/>
              <a:gd name="connsiteY2" fmla="*/ 2998594 h 2999498"/>
              <a:gd name="connsiteX3" fmla="*/ 7 w 6226509"/>
              <a:gd name="connsiteY3" fmla="*/ 2999498 h 2999498"/>
              <a:gd name="connsiteX4" fmla="*/ 3311616 w 6226509"/>
              <a:gd name="connsiteY4" fmla="*/ 497233 h 2999498"/>
              <a:gd name="connsiteX0" fmla="*/ 387626 w 6460196"/>
              <a:gd name="connsiteY0" fmla="*/ 2921069 h 3033927"/>
              <a:gd name="connsiteX1" fmla="*/ 4225530 w 6460196"/>
              <a:gd name="connsiteY1" fmla="*/ 0 h 3033927"/>
              <a:gd name="connsiteX2" fmla="*/ 6460196 w 6460196"/>
              <a:gd name="connsiteY2" fmla="*/ 2998594 h 3033927"/>
              <a:gd name="connsiteX3" fmla="*/ 233694 w 6460196"/>
              <a:gd name="connsiteY3" fmla="*/ 2999498 h 3033927"/>
              <a:gd name="connsiteX4" fmla="*/ 387626 w 6460196"/>
              <a:gd name="connsiteY4" fmla="*/ 2921069 h 3033927"/>
              <a:gd name="connsiteX0" fmla="*/ 0 w 6072570"/>
              <a:gd name="connsiteY0" fmla="*/ 2921069 h 2998594"/>
              <a:gd name="connsiteX1" fmla="*/ 3837904 w 6072570"/>
              <a:gd name="connsiteY1" fmla="*/ 0 h 2998594"/>
              <a:gd name="connsiteX2" fmla="*/ 6072570 w 6072570"/>
              <a:gd name="connsiteY2" fmla="*/ 2998594 h 2998594"/>
              <a:gd name="connsiteX3" fmla="*/ 0 w 6072570"/>
              <a:gd name="connsiteY3" fmla="*/ 2921069 h 2998594"/>
              <a:gd name="connsiteX0" fmla="*/ 0 w 6096699"/>
              <a:gd name="connsiteY0" fmla="*/ 2888740 h 2998594"/>
              <a:gd name="connsiteX1" fmla="*/ 3862033 w 6096699"/>
              <a:gd name="connsiteY1" fmla="*/ 0 h 2998594"/>
              <a:gd name="connsiteX2" fmla="*/ 6096699 w 6096699"/>
              <a:gd name="connsiteY2" fmla="*/ 2998594 h 2998594"/>
              <a:gd name="connsiteX3" fmla="*/ 0 w 6096699"/>
              <a:gd name="connsiteY3" fmla="*/ 2888740 h 29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699" h="2998594">
                <a:moveTo>
                  <a:pt x="0" y="2888740"/>
                </a:moveTo>
                <a:lnTo>
                  <a:pt x="3862033" y="0"/>
                </a:lnTo>
                <a:lnTo>
                  <a:pt x="6096699" y="2998594"/>
                </a:lnTo>
                <a:lnTo>
                  <a:pt x="0" y="2888740"/>
                </a:lnTo>
                <a:close/>
              </a:path>
            </a:pathLst>
          </a:custGeom>
          <a:solidFill>
            <a:srgbClr val="33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27"/>
          <p:cNvSpPr/>
          <p:nvPr/>
        </p:nvSpPr>
        <p:spPr>
          <a:xfrm rot="13989539" flipV="1">
            <a:off x="14702779" y="1758865"/>
            <a:ext cx="6033550" cy="2950562"/>
          </a:xfrm>
          <a:custGeom>
            <a:avLst/>
            <a:gdLst>
              <a:gd name="connsiteX0" fmla="*/ 0 w 6286500"/>
              <a:gd name="connsiteY0" fmla="*/ 0 h 4139274"/>
              <a:gd name="connsiteX1" fmla="*/ 6286500 w 6286500"/>
              <a:gd name="connsiteY1" fmla="*/ 0 h 4139274"/>
              <a:gd name="connsiteX2" fmla="*/ 6286500 w 6286500"/>
              <a:gd name="connsiteY2" fmla="*/ 4139274 h 4139274"/>
              <a:gd name="connsiteX3" fmla="*/ 0 w 6286500"/>
              <a:gd name="connsiteY3" fmla="*/ 4139274 h 4139274"/>
              <a:gd name="connsiteX4" fmla="*/ 0 w 6286500"/>
              <a:gd name="connsiteY4" fmla="*/ 0 h 4139274"/>
              <a:gd name="connsiteX0" fmla="*/ 0 w 6286500"/>
              <a:gd name="connsiteY0" fmla="*/ 0 h 4211512"/>
              <a:gd name="connsiteX1" fmla="*/ 6286500 w 6286500"/>
              <a:gd name="connsiteY1" fmla="*/ 0 h 4211512"/>
              <a:gd name="connsiteX2" fmla="*/ 6221560 w 6286500"/>
              <a:gd name="connsiteY2" fmla="*/ 4211512 h 4211512"/>
              <a:gd name="connsiteX3" fmla="*/ 0 w 6286500"/>
              <a:gd name="connsiteY3" fmla="*/ 4139274 h 4211512"/>
              <a:gd name="connsiteX4" fmla="*/ 0 w 6286500"/>
              <a:gd name="connsiteY4" fmla="*/ 0 h 4211512"/>
              <a:gd name="connsiteX0" fmla="*/ 0 w 6286500"/>
              <a:gd name="connsiteY0" fmla="*/ 0 h 4237904"/>
              <a:gd name="connsiteX1" fmla="*/ 6286500 w 6286500"/>
              <a:gd name="connsiteY1" fmla="*/ 0 h 4237904"/>
              <a:gd name="connsiteX2" fmla="*/ 6221560 w 6286500"/>
              <a:gd name="connsiteY2" fmla="*/ 4211512 h 4237904"/>
              <a:gd name="connsiteX3" fmla="*/ 14081 w 6286500"/>
              <a:gd name="connsiteY3" fmla="*/ 4237904 h 4237904"/>
              <a:gd name="connsiteX4" fmla="*/ 0 w 6286500"/>
              <a:gd name="connsiteY4" fmla="*/ 0 h 4237904"/>
              <a:gd name="connsiteX0" fmla="*/ 5899 w 6292399"/>
              <a:gd name="connsiteY0" fmla="*/ 0 h 4212416"/>
              <a:gd name="connsiteX1" fmla="*/ 6292399 w 6292399"/>
              <a:gd name="connsiteY1" fmla="*/ 0 h 4212416"/>
              <a:gd name="connsiteX2" fmla="*/ 6227459 w 6292399"/>
              <a:gd name="connsiteY2" fmla="*/ 4211512 h 4212416"/>
              <a:gd name="connsiteX3" fmla="*/ 957 w 6292399"/>
              <a:gd name="connsiteY3" fmla="*/ 4212416 h 4212416"/>
              <a:gd name="connsiteX4" fmla="*/ 5899 w 6292399"/>
              <a:gd name="connsiteY4" fmla="*/ 0 h 4212416"/>
              <a:gd name="connsiteX0" fmla="*/ 5899 w 6227459"/>
              <a:gd name="connsiteY0" fmla="*/ 0 h 4212416"/>
              <a:gd name="connsiteX1" fmla="*/ 4270776 w 6227459"/>
              <a:gd name="connsiteY1" fmla="*/ 1945091 h 4212416"/>
              <a:gd name="connsiteX2" fmla="*/ 6227459 w 6227459"/>
              <a:gd name="connsiteY2" fmla="*/ 4211512 h 4212416"/>
              <a:gd name="connsiteX3" fmla="*/ 957 w 6227459"/>
              <a:gd name="connsiteY3" fmla="*/ 4212416 h 4212416"/>
              <a:gd name="connsiteX4" fmla="*/ 5899 w 6227459"/>
              <a:gd name="connsiteY4" fmla="*/ 0 h 4212416"/>
              <a:gd name="connsiteX0" fmla="*/ 5899 w 6227459"/>
              <a:gd name="connsiteY0" fmla="*/ 0 h 4212416"/>
              <a:gd name="connsiteX1" fmla="*/ 3992793 w 6227459"/>
              <a:gd name="connsiteY1" fmla="*/ 1212918 h 4212416"/>
              <a:gd name="connsiteX2" fmla="*/ 6227459 w 6227459"/>
              <a:gd name="connsiteY2" fmla="*/ 4211512 h 4212416"/>
              <a:gd name="connsiteX3" fmla="*/ 957 w 6227459"/>
              <a:gd name="connsiteY3" fmla="*/ 4212416 h 4212416"/>
              <a:gd name="connsiteX4" fmla="*/ 5899 w 6227459"/>
              <a:gd name="connsiteY4" fmla="*/ 0 h 4212416"/>
              <a:gd name="connsiteX0" fmla="*/ 8501 w 6227328"/>
              <a:gd name="connsiteY0" fmla="*/ 0 h 4231235"/>
              <a:gd name="connsiteX1" fmla="*/ 3992662 w 6227328"/>
              <a:gd name="connsiteY1" fmla="*/ 1231737 h 4231235"/>
              <a:gd name="connsiteX2" fmla="*/ 6227328 w 6227328"/>
              <a:gd name="connsiteY2" fmla="*/ 4230331 h 4231235"/>
              <a:gd name="connsiteX3" fmla="*/ 826 w 6227328"/>
              <a:gd name="connsiteY3" fmla="*/ 4231235 h 4231235"/>
              <a:gd name="connsiteX4" fmla="*/ 8501 w 6227328"/>
              <a:gd name="connsiteY4" fmla="*/ 0 h 4231235"/>
              <a:gd name="connsiteX0" fmla="*/ 1843120 w 6226511"/>
              <a:gd name="connsiteY0" fmla="*/ 1677136 h 2999498"/>
              <a:gd name="connsiteX1" fmla="*/ 3991845 w 6226511"/>
              <a:gd name="connsiteY1" fmla="*/ 0 h 2999498"/>
              <a:gd name="connsiteX2" fmla="*/ 6226511 w 6226511"/>
              <a:gd name="connsiteY2" fmla="*/ 2998594 h 2999498"/>
              <a:gd name="connsiteX3" fmla="*/ 9 w 6226511"/>
              <a:gd name="connsiteY3" fmla="*/ 2999498 h 2999498"/>
              <a:gd name="connsiteX4" fmla="*/ 1843120 w 6226511"/>
              <a:gd name="connsiteY4" fmla="*/ 1677136 h 2999498"/>
              <a:gd name="connsiteX0" fmla="*/ 1843126 w 6226517"/>
              <a:gd name="connsiteY0" fmla="*/ 1677136 h 2999498"/>
              <a:gd name="connsiteX1" fmla="*/ 3991851 w 6226517"/>
              <a:gd name="connsiteY1" fmla="*/ 0 h 2999498"/>
              <a:gd name="connsiteX2" fmla="*/ 6226517 w 6226517"/>
              <a:gd name="connsiteY2" fmla="*/ 2998594 h 2999498"/>
              <a:gd name="connsiteX3" fmla="*/ 15 w 6226517"/>
              <a:gd name="connsiteY3" fmla="*/ 2999498 h 2999498"/>
              <a:gd name="connsiteX4" fmla="*/ 1843126 w 6226517"/>
              <a:gd name="connsiteY4" fmla="*/ 1677136 h 2999498"/>
              <a:gd name="connsiteX0" fmla="*/ 3341055 w 6226509"/>
              <a:gd name="connsiteY0" fmla="*/ 559158 h 2999498"/>
              <a:gd name="connsiteX1" fmla="*/ 3991843 w 6226509"/>
              <a:gd name="connsiteY1" fmla="*/ 0 h 2999498"/>
              <a:gd name="connsiteX2" fmla="*/ 6226509 w 6226509"/>
              <a:gd name="connsiteY2" fmla="*/ 2998594 h 2999498"/>
              <a:gd name="connsiteX3" fmla="*/ 7 w 6226509"/>
              <a:gd name="connsiteY3" fmla="*/ 2999498 h 2999498"/>
              <a:gd name="connsiteX4" fmla="*/ 3341055 w 6226509"/>
              <a:gd name="connsiteY4" fmla="*/ 559158 h 2999498"/>
              <a:gd name="connsiteX0" fmla="*/ 3311616 w 6226509"/>
              <a:gd name="connsiteY0" fmla="*/ 497233 h 2999498"/>
              <a:gd name="connsiteX1" fmla="*/ 3991843 w 6226509"/>
              <a:gd name="connsiteY1" fmla="*/ 0 h 2999498"/>
              <a:gd name="connsiteX2" fmla="*/ 6226509 w 6226509"/>
              <a:gd name="connsiteY2" fmla="*/ 2998594 h 2999498"/>
              <a:gd name="connsiteX3" fmla="*/ 7 w 6226509"/>
              <a:gd name="connsiteY3" fmla="*/ 2999498 h 2999498"/>
              <a:gd name="connsiteX4" fmla="*/ 3311616 w 6226509"/>
              <a:gd name="connsiteY4" fmla="*/ 497233 h 2999498"/>
              <a:gd name="connsiteX0" fmla="*/ 387626 w 6460196"/>
              <a:gd name="connsiteY0" fmla="*/ 2921069 h 3033927"/>
              <a:gd name="connsiteX1" fmla="*/ 4225530 w 6460196"/>
              <a:gd name="connsiteY1" fmla="*/ 0 h 3033927"/>
              <a:gd name="connsiteX2" fmla="*/ 6460196 w 6460196"/>
              <a:gd name="connsiteY2" fmla="*/ 2998594 h 3033927"/>
              <a:gd name="connsiteX3" fmla="*/ 233694 w 6460196"/>
              <a:gd name="connsiteY3" fmla="*/ 2999498 h 3033927"/>
              <a:gd name="connsiteX4" fmla="*/ 387626 w 6460196"/>
              <a:gd name="connsiteY4" fmla="*/ 2921069 h 3033927"/>
              <a:gd name="connsiteX0" fmla="*/ 0 w 6072570"/>
              <a:gd name="connsiteY0" fmla="*/ 2921069 h 2998594"/>
              <a:gd name="connsiteX1" fmla="*/ 3837904 w 6072570"/>
              <a:gd name="connsiteY1" fmla="*/ 0 h 2998594"/>
              <a:gd name="connsiteX2" fmla="*/ 6072570 w 6072570"/>
              <a:gd name="connsiteY2" fmla="*/ 2998594 h 2998594"/>
              <a:gd name="connsiteX3" fmla="*/ 0 w 6072570"/>
              <a:gd name="connsiteY3" fmla="*/ 2921069 h 2998594"/>
              <a:gd name="connsiteX0" fmla="*/ 0 w 6096699"/>
              <a:gd name="connsiteY0" fmla="*/ 2888740 h 2998594"/>
              <a:gd name="connsiteX1" fmla="*/ 3862033 w 6096699"/>
              <a:gd name="connsiteY1" fmla="*/ 0 h 2998594"/>
              <a:gd name="connsiteX2" fmla="*/ 6096699 w 6096699"/>
              <a:gd name="connsiteY2" fmla="*/ 2998594 h 2998594"/>
              <a:gd name="connsiteX3" fmla="*/ 0 w 6096699"/>
              <a:gd name="connsiteY3" fmla="*/ 2888740 h 29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699" h="2998594">
                <a:moveTo>
                  <a:pt x="0" y="2888740"/>
                </a:moveTo>
                <a:lnTo>
                  <a:pt x="3862033" y="0"/>
                </a:lnTo>
                <a:lnTo>
                  <a:pt x="6096699" y="2998594"/>
                </a:lnTo>
                <a:lnTo>
                  <a:pt x="0" y="2888740"/>
                </a:lnTo>
                <a:close/>
              </a:path>
            </a:pathLst>
          </a:custGeom>
          <a:solidFill>
            <a:srgbClr val="339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7"/>
          <p:cNvSpPr/>
          <p:nvPr/>
        </p:nvSpPr>
        <p:spPr>
          <a:xfrm rot="7611279">
            <a:off x="14673797" y="5952266"/>
            <a:ext cx="6096699" cy="2998594"/>
          </a:xfrm>
          <a:custGeom>
            <a:avLst/>
            <a:gdLst>
              <a:gd name="connsiteX0" fmla="*/ 0 w 6286500"/>
              <a:gd name="connsiteY0" fmla="*/ 0 h 4139274"/>
              <a:gd name="connsiteX1" fmla="*/ 6286500 w 6286500"/>
              <a:gd name="connsiteY1" fmla="*/ 0 h 4139274"/>
              <a:gd name="connsiteX2" fmla="*/ 6286500 w 6286500"/>
              <a:gd name="connsiteY2" fmla="*/ 4139274 h 4139274"/>
              <a:gd name="connsiteX3" fmla="*/ 0 w 6286500"/>
              <a:gd name="connsiteY3" fmla="*/ 4139274 h 4139274"/>
              <a:gd name="connsiteX4" fmla="*/ 0 w 6286500"/>
              <a:gd name="connsiteY4" fmla="*/ 0 h 4139274"/>
              <a:gd name="connsiteX0" fmla="*/ 0 w 6286500"/>
              <a:gd name="connsiteY0" fmla="*/ 0 h 4211512"/>
              <a:gd name="connsiteX1" fmla="*/ 6286500 w 6286500"/>
              <a:gd name="connsiteY1" fmla="*/ 0 h 4211512"/>
              <a:gd name="connsiteX2" fmla="*/ 6221560 w 6286500"/>
              <a:gd name="connsiteY2" fmla="*/ 4211512 h 4211512"/>
              <a:gd name="connsiteX3" fmla="*/ 0 w 6286500"/>
              <a:gd name="connsiteY3" fmla="*/ 4139274 h 4211512"/>
              <a:gd name="connsiteX4" fmla="*/ 0 w 6286500"/>
              <a:gd name="connsiteY4" fmla="*/ 0 h 4211512"/>
              <a:gd name="connsiteX0" fmla="*/ 0 w 6286500"/>
              <a:gd name="connsiteY0" fmla="*/ 0 h 4237904"/>
              <a:gd name="connsiteX1" fmla="*/ 6286500 w 6286500"/>
              <a:gd name="connsiteY1" fmla="*/ 0 h 4237904"/>
              <a:gd name="connsiteX2" fmla="*/ 6221560 w 6286500"/>
              <a:gd name="connsiteY2" fmla="*/ 4211512 h 4237904"/>
              <a:gd name="connsiteX3" fmla="*/ 14081 w 6286500"/>
              <a:gd name="connsiteY3" fmla="*/ 4237904 h 4237904"/>
              <a:gd name="connsiteX4" fmla="*/ 0 w 6286500"/>
              <a:gd name="connsiteY4" fmla="*/ 0 h 4237904"/>
              <a:gd name="connsiteX0" fmla="*/ 5899 w 6292399"/>
              <a:gd name="connsiteY0" fmla="*/ 0 h 4212416"/>
              <a:gd name="connsiteX1" fmla="*/ 6292399 w 6292399"/>
              <a:gd name="connsiteY1" fmla="*/ 0 h 4212416"/>
              <a:gd name="connsiteX2" fmla="*/ 6227459 w 6292399"/>
              <a:gd name="connsiteY2" fmla="*/ 4211512 h 4212416"/>
              <a:gd name="connsiteX3" fmla="*/ 957 w 6292399"/>
              <a:gd name="connsiteY3" fmla="*/ 4212416 h 4212416"/>
              <a:gd name="connsiteX4" fmla="*/ 5899 w 6292399"/>
              <a:gd name="connsiteY4" fmla="*/ 0 h 4212416"/>
              <a:gd name="connsiteX0" fmla="*/ 5899 w 6227459"/>
              <a:gd name="connsiteY0" fmla="*/ 0 h 4212416"/>
              <a:gd name="connsiteX1" fmla="*/ 4270776 w 6227459"/>
              <a:gd name="connsiteY1" fmla="*/ 1945091 h 4212416"/>
              <a:gd name="connsiteX2" fmla="*/ 6227459 w 6227459"/>
              <a:gd name="connsiteY2" fmla="*/ 4211512 h 4212416"/>
              <a:gd name="connsiteX3" fmla="*/ 957 w 6227459"/>
              <a:gd name="connsiteY3" fmla="*/ 4212416 h 4212416"/>
              <a:gd name="connsiteX4" fmla="*/ 5899 w 6227459"/>
              <a:gd name="connsiteY4" fmla="*/ 0 h 4212416"/>
              <a:gd name="connsiteX0" fmla="*/ 5899 w 6227459"/>
              <a:gd name="connsiteY0" fmla="*/ 0 h 4212416"/>
              <a:gd name="connsiteX1" fmla="*/ 3992793 w 6227459"/>
              <a:gd name="connsiteY1" fmla="*/ 1212918 h 4212416"/>
              <a:gd name="connsiteX2" fmla="*/ 6227459 w 6227459"/>
              <a:gd name="connsiteY2" fmla="*/ 4211512 h 4212416"/>
              <a:gd name="connsiteX3" fmla="*/ 957 w 6227459"/>
              <a:gd name="connsiteY3" fmla="*/ 4212416 h 4212416"/>
              <a:gd name="connsiteX4" fmla="*/ 5899 w 6227459"/>
              <a:gd name="connsiteY4" fmla="*/ 0 h 4212416"/>
              <a:gd name="connsiteX0" fmla="*/ 8501 w 6227328"/>
              <a:gd name="connsiteY0" fmla="*/ 0 h 4231235"/>
              <a:gd name="connsiteX1" fmla="*/ 3992662 w 6227328"/>
              <a:gd name="connsiteY1" fmla="*/ 1231737 h 4231235"/>
              <a:gd name="connsiteX2" fmla="*/ 6227328 w 6227328"/>
              <a:gd name="connsiteY2" fmla="*/ 4230331 h 4231235"/>
              <a:gd name="connsiteX3" fmla="*/ 826 w 6227328"/>
              <a:gd name="connsiteY3" fmla="*/ 4231235 h 4231235"/>
              <a:gd name="connsiteX4" fmla="*/ 8501 w 6227328"/>
              <a:gd name="connsiteY4" fmla="*/ 0 h 4231235"/>
              <a:gd name="connsiteX0" fmla="*/ 1843120 w 6226511"/>
              <a:gd name="connsiteY0" fmla="*/ 1677136 h 2999498"/>
              <a:gd name="connsiteX1" fmla="*/ 3991845 w 6226511"/>
              <a:gd name="connsiteY1" fmla="*/ 0 h 2999498"/>
              <a:gd name="connsiteX2" fmla="*/ 6226511 w 6226511"/>
              <a:gd name="connsiteY2" fmla="*/ 2998594 h 2999498"/>
              <a:gd name="connsiteX3" fmla="*/ 9 w 6226511"/>
              <a:gd name="connsiteY3" fmla="*/ 2999498 h 2999498"/>
              <a:gd name="connsiteX4" fmla="*/ 1843120 w 6226511"/>
              <a:gd name="connsiteY4" fmla="*/ 1677136 h 2999498"/>
              <a:gd name="connsiteX0" fmla="*/ 1843126 w 6226517"/>
              <a:gd name="connsiteY0" fmla="*/ 1677136 h 2999498"/>
              <a:gd name="connsiteX1" fmla="*/ 3991851 w 6226517"/>
              <a:gd name="connsiteY1" fmla="*/ 0 h 2999498"/>
              <a:gd name="connsiteX2" fmla="*/ 6226517 w 6226517"/>
              <a:gd name="connsiteY2" fmla="*/ 2998594 h 2999498"/>
              <a:gd name="connsiteX3" fmla="*/ 15 w 6226517"/>
              <a:gd name="connsiteY3" fmla="*/ 2999498 h 2999498"/>
              <a:gd name="connsiteX4" fmla="*/ 1843126 w 6226517"/>
              <a:gd name="connsiteY4" fmla="*/ 1677136 h 2999498"/>
              <a:gd name="connsiteX0" fmla="*/ 3341055 w 6226509"/>
              <a:gd name="connsiteY0" fmla="*/ 559158 h 2999498"/>
              <a:gd name="connsiteX1" fmla="*/ 3991843 w 6226509"/>
              <a:gd name="connsiteY1" fmla="*/ 0 h 2999498"/>
              <a:gd name="connsiteX2" fmla="*/ 6226509 w 6226509"/>
              <a:gd name="connsiteY2" fmla="*/ 2998594 h 2999498"/>
              <a:gd name="connsiteX3" fmla="*/ 7 w 6226509"/>
              <a:gd name="connsiteY3" fmla="*/ 2999498 h 2999498"/>
              <a:gd name="connsiteX4" fmla="*/ 3341055 w 6226509"/>
              <a:gd name="connsiteY4" fmla="*/ 559158 h 2999498"/>
              <a:gd name="connsiteX0" fmla="*/ 3311616 w 6226509"/>
              <a:gd name="connsiteY0" fmla="*/ 497233 h 2999498"/>
              <a:gd name="connsiteX1" fmla="*/ 3991843 w 6226509"/>
              <a:gd name="connsiteY1" fmla="*/ 0 h 2999498"/>
              <a:gd name="connsiteX2" fmla="*/ 6226509 w 6226509"/>
              <a:gd name="connsiteY2" fmla="*/ 2998594 h 2999498"/>
              <a:gd name="connsiteX3" fmla="*/ 7 w 6226509"/>
              <a:gd name="connsiteY3" fmla="*/ 2999498 h 2999498"/>
              <a:gd name="connsiteX4" fmla="*/ 3311616 w 6226509"/>
              <a:gd name="connsiteY4" fmla="*/ 497233 h 2999498"/>
              <a:gd name="connsiteX0" fmla="*/ 387626 w 6460196"/>
              <a:gd name="connsiteY0" fmla="*/ 2921069 h 3033927"/>
              <a:gd name="connsiteX1" fmla="*/ 4225530 w 6460196"/>
              <a:gd name="connsiteY1" fmla="*/ 0 h 3033927"/>
              <a:gd name="connsiteX2" fmla="*/ 6460196 w 6460196"/>
              <a:gd name="connsiteY2" fmla="*/ 2998594 h 3033927"/>
              <a:gd name="connsiteX3" fmla="*/ 233694 w 6460196"/>
              <a:gd name="connsiteY3" fmla="*/ 2999498 h 3033927"/>
              <a:gd name="connsiteX4" fmla="*/ 387626 w 6460196"/>
              <a:gd name="connsiteY4" fmla="*/ 2921069 h 3033927"/>
              <a:gd name="connsiteX0" fmla="*/ 0 w 6072570"/>
              <a:gd name="connsiteY0" fmla="*/ 2921069 h 2998594"/>
              <a:gd name="connsiteX1" fmla="*/ 3837904 w 6072570"/>
              <a:gd name="connsiteY1" fmla="*/ 0 h 2998594"/>
              <a:gd name="connsiteX2" fmla="*/ 6072570 w 6072570"/>
              <a:gd name="connsiteY2" fmla="*/ 2998594 h 2998594"/>
              <a:gd name="connsiteX3" fmla="*/ 0 w 6072570"/>
              <a:gd name="connsiteY3" fmla="*/ 2921069 h 2998594"/>
              <a:gd name="connsiteX0" fmla="*/ 0 w 6096699"/>
              <a:gd name="connsiteY0" fmla="*/ 2888740 h 2998594"/>
              <a:gd name="connsiteX1" fmla="*/ 3862033 w 6096699"/>
              <a:gd name="connsiteY1" fmla="*/ 0 h 2998594"/>
              <a:gd name="connsiteX2" fmla="*/ 6096699 w 6096699"/>
              <a:gd name="connsiteY2" fmla="*/ 2998594 h 2998594"/>
              <a:gd name="connsiteX3" fmla="*/ 0 w 6096699"/>
              <a:gd name="connsiteY3" fmla="*/ 2888740 h 29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699" h="2998594">
                <a:moveTo>
                  <a:pt x="0" y="2888740"/>
                </a:moveTo>
                <a:lnTo>
                  <a:pt x="3862033" y="0"/>
                </a:lnTo>
                <a:lnTo>
                  <a:pt x="6096699" y="2998594"/>
                </a:lnTo>
                <a:lnTo>
                  <a:pt x="0" y="2888740"/>
                </a:lnTo>
                <a:close/>
              </a:path>
            </a:pathLst>
          </a:custGeom>
          <a:solidFill>
            <a:srgbClr val="57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258241"/>
            <a:ext cx="4386237" cy="19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43100"/>
            <a:ext cx="3360631" cy="1831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11163" r="3040" b="12211"/>
          <a:stretch/>
        </p:blipFill>
        <p:spPr bwMode="auto">
          <a:xfrm rot="16200000">
            <a:off x="15468336" y="2019564"/>
            <a:ext cx="1714148" cy="3085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89" y="5808871"/>
            <a:ext cx="3925511" cy="2077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041" y="1746486"/>
            <a:ext cx="2798559" cy="1644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809079" y="6493842"/>
            <a:ext cx="2467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  <a:latin typeface="Arial Narrow" panose="020B0606020202030204" pitchFamily="34" charset="0"/>
              </a:rPr>
              <a:t>5</a:t>
            </a:r>
            <a:r>
              <a:rPr lang="ru-RU" sz="4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проектов</a:t>
            </a:r>
            <a:endParaRPr lang="ru-RU" sz="4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5" name="Group 65"/>
          <p:cNvGrpSpPr>
            <a:grpSpLocks noChangeAspect="1"/>
          </p:cNvGrpSpPr>
          <p:nvPr/>
        </p:nvGrpSpPr>
        <p:grpSpPr>
          <a:xfrm>
            <a:off x="7850702" y="8955749"/>
            <a:ext cx="2133600" cy="1194611"/>
            <a:chOff x="0" y="142112"/>
            <a:chExt cx="4575811" cy="2562014"/>
          </a:xfrm>
        </p:grpSpPr>
        <p:sp>
          <p:nvSpPr>
            <p:cNvPr id="33" name="Freeform 66"/>
            <p:cNvSpPr/>
            <p:nvPr/>
          </p:nvSpPr>
          <p:spPr>
            <a:xfrm>
              <a:off x="0" y="142112"/>
              <a:ext cx="4575811" cy="2562014"/>
            </a:xfrm>
            <a:custGeom>
              <a:avLst/>
              <a:gdLst/>
              <a:ahLst/>
              <a:cxnLst/>
              <a:rect l="l" t="t" r="r" b="b"/>
              <a:pathLst>
                <a:path w="4575810" h="2821813">
                  <a:moveTo>
                    <a:pt x="0" y="0"/>
                  </a:moveTo>
                  <a:lnTo>
                    <a:pt x="0" y="2821813"/>
                  </a:lnTo>
                  <a:lnTo>
                    <a:pt x="4575810" y="2821813"/>
                  </a:lnTo>
                  <a:lnTo>
                    <a:pt x="4575810" y="0"/>
                  </a:lnTo>
                  <a:close/>
                </a:path>
              </a:pathLst>
            </a:custGeom>
            <a:blipFill>
              <a:blip r:embed="rId17"/>
              <a:srcRect/>
              <a:stretch>
                <a:fillRect t="-5548" b="-21954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78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-2155509" y="6941726"/>
            <a:ext cx="4098609" cy="5053779"/>
          </a:xfrm>
          <a:prstGeom prst="rect">
            <a:avLst/>
          </a:prstGeom>
        </p:spPr>
      </p:pic>
      <p:grpSp>
        <p:nvGrpSpPr>
          <p:cNvPr id="147" name="Группа 146"/>
          <p:cNvGrpSpPr/>
          <p:nvPr/>
        </p:nvGrpSpPr>
        <p:grpSpPr>
          <a:xfrm>
            <a:off x="13286499" y="7700537"/>
            <a:ext cx="4772900" cy="2493233"/>
            <a:chOff x="3637970" y="3602879"/>
            <a:chExt cx="2306136" cy="2514581"/>
          </a:xfrm>
        </p:grpSpPr>
        <p:pic>
          <p:nvPicPr>
            <p:cNvPr id="148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49" name="Прямоугольник 148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6041730" y="7711970"/>
            <a:ext cx="7111375" cy="2481800"/>
            <a:chOff x="3637970" y="3602879"/>
            <a:chExt cx="2306136" cy="2514581"/>
          </a:xfrm>
        </p:grpSpPr>
        <p:pic>
          <p:nvPicPr>
            <p:cNvPr id="14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46" name="Прямоугольник 145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41" name="Группа 140"/>
          <p:cNvGrpSpPr/>
          <p:nvPr/>
        </p:nvGrpSpPr>
        <p:grpSpPr>
          <a:xfrm>
            <a:off x="6019800" y="3601086"/>
            <a:ext cx="12017669" cy="3743878"/>
            <a:chOff x="3629835" y="3606708"/>
            <a:chExt cx="2314271" cy="2515664"/>
          </a:xfrm>
        </p:grpSpPr>
        <p:pic>
          <p:nvPicPr>
            <p:cNvPr id="142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29835" y="3607791"/>
              <a:ext cx="2306135" cy="2514581"/>
            </a:xfrm>
            <a:prstGeom prst="rect">
              <a:avLst/>
            </a:prstGeom>
          </p:spPr>
        </p:pic>
        <p:sp>
          <p:nvSpPr>
            <p:cNvPr id="143" name="Прямоугольник 142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2098810" y="7711970"/>
            <a:ext cx="3775663" cy="2481800"/>
            <a:chOff x="3637970" y="3602879"/>
            <a:chExt cx="2306136" cy="2514581"/>
          </a:xfrm>
        </p:grpSpPr>
        <p:pic>
          <p:nvPicPr>
            <p:cNvPr id="13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40" name="Прямоугольник 139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6019800" y="1810713"/>
            <a:ext cx="4565123" cy="1677972"/>
            <a:chOff x="3637970" y="3602879"/>
            <a:chExt cx="2306136" cy="2514581"/>
          </a:xfrm>
        </p:grpSpPr>
        <p:pic>
          <p:nvPicPr>
            <p:cNvPr id="136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37" name="Прямоугольник 136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3281952" y="2781300"/>
            <a:ext cx="2592522" cy="4724400"/>
            <a:chOff x="3637970" y="3602879"/>
            <a:chExt cx="2306136" cy="2514581"/>
          </a:xfrm>
        </p:grpSpPr>
        <p:pic>
          <p:nvPicPr>
            <p:cNvPr id="113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14" name="Прямоугольник 113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52400" y="2781301"/>
            <a:ext cx="3001584" cy="4724400"/>
            <a:chOff x="3637970" y="3602879"/>
            <a:chExt cx="2306136" cy="2514581"/>
          </a:xfrm>
        </p:grpSpPr>
        <p:pic>
          <p:nvPicPr>
            <p:cNvPr id="110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37970" y="3602879"/>
              <a:ext cx="2306135" cy="2514581"/>
            </a:xfrm>
            <a:prstGeom prst="rect">
              <a:avLst/>
            </a:prstGeom>
          </p:spPr>
        </p:pic>
        <p:sp>
          <p:nvSpPr>
            <p:cNvPr id="111" name="Прямоугольник 110"/>
            <p:cNvSpPr/>
            <p:nvPr/>
          </p:nvSpPr>
          <p:spPr>
            <a:xfrm>
              <a:off x="3637970" y="3606708"/>
              <a:ext cx="2306136" cy="2510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913813" y="7390048"/>
            <a:ext cx="1189140" cy="844623"/>
            <a:chOff x="333516" y="10023"/>
            <a:chExt cx="1358900" cy="965200"/>
          </a:xfrm>
        </p:grpSpPr>
        <p:sp>
          <p:nvSpPr>
            <p:cNvPr id="11" name="Freeform 11"/>
            <p:cNvSpPr/>
            <p:nvPr/>
          </p:nvSpPr>
          <p:spPr>
            <a:xfrm>
              <a:off x="333516" y="10023"/>
              <a:ext cx="1358900" cy="965200"/>
            </a:xfrm>
            <a:custGeom>
              <a:avLst/>
              <a:gdLst/>
              <a:ahLst/>
              <a:cxnLst/>
              <a:rect l="l" t="t" r="r" b="b"/>
              <a:pathLst>
                <a:path w="1358900" h="965200">
                  <a:moveTo>
                    <a:pt x="0" y="0"/>
                  </a:moveTo>
                  <a:lnTo>
                    <a:pt x="0" y="965200"/>
                  </a:lnTo>
                  <a:lnTo>
                    <a:pt x="1358900" y="965200"/>
                  </a:lnTo>
                  <a:lnTo>
                    <a:pt x="135890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0453" y="4996933"/>
            <a:ext cx="323850" cy="3141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44832" y="3807012"/>
            <a:ext cx="323850" cy="3141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44832" y="5703602"/>
            <a:ext cx="323850" cy="31411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8846077" y="1790700"/>
            <a:ext cx="1664761" cy="1664761"/>
          </a:xfrm>
          <a:prstGeom prst="rect">
            <a:avLst/>
          </a:prstGeom>
        </p:spPr>
      </p:pic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6209414" y="8196672"/>
            <a:ext cx="6762750" cy="352425"/>
            <a:chOff x="0" y="0"/>
            <a:chExt cx="9017000" cy="4699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017000" cy="469900"/>
            </a:xfrm>
            <a:custGeom>
              <a:avLst/>
              <a:gdLst/>
              <a:ahLst/>
              <a:cxnLst/>
              <a:rect l="l" t="t" r="r" b="b"/>
              <a:pathLst>
                <a:path w="9017000" h="469900">
                  <a:moveTo>
                    <a:pt x="0" y="0"/>
                  </a:moveTo>
                  <a:lnTo>
                    <a:pt x="0" y="469900"/>
                  </a:lnTo>
                  <a:lnTo>
                    <a:pt x="9017000" y="469900"/>
                  </a:lnTo>
                  <a:lnTo>
                    <a:pt x="9017000" y="0"/>
                  </a:lnTo>
                  <a:close/>
                </a:path>
              </a:pathLst>
            </a:custGeom>
            <a:blipFill>
              <a:blip r:embed="rId33"/>
              <a:stretch>
                <a:fillRect t="-47235" b="-698710"/>
              </a:stretch>
            </a:blip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6203509" y="8618811"/>
            <a:ext cx="6772275" cy="474684"/>
            <a:chOff x="0" y="0"/>
            <a:chExt cx="9029700" cy="635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029700" cy="635000"/>
            </a:xfrm>
            <a:custGeom>
              <a:avLst/>
              <a:gdLst/>
              <a:ahLst/>
              <a:cxnLst/>
              <a:rect l="l" t="t" r="r" b="b"/>
              <a:pathLst>
                <a:path w="9029700" h="635000">
                  <a:moveTo>
                    <a:pt x="0" y="0"/>
                  </a:moveTo>
                  <a:lnTo>
                    <a:pt x="0" y="635000"/>
                  </a:lnTo>
                  <a:lnTo>
                    <a:pt x="9029700" y="635000"/>
                  </a:lnTo>
                  <a:lnTo>
                    <a:pt x="9029700" y="0"/>
                  </a:lnTo>
                  <a:close/>
                </a:path>
              </a:pathLst>
            </a:custGeom>
            <a:blipFill>
              <a:blip r:embed="rId33"/>
              <a:stretch>
                <a:fillRect t="-36986" b="-489014"/>
              </a:stretch>
            </a:blipFill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6209414" y="9156892"/>
            <a:ext cx="6772275" cy="476250"/>
            <a:chOff x="0" y="0"/>
            <a:chExt cx="9029700" cy="635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029700" cy="635000"/>
            </a:xfrm>
            <a:custGeom>
              <a:avLst/>
              <a:gdLst/>
              <a:ahLst/>
              <a:cxnLst/>
              <a:rect l="l" t="t" r="r" b="b"/>
              <a:pathLst>
                <a:path w="9029700" h="635000">
                  <a:moveTo>
                    <a:pt x="0" y="0"/>
                  </a:moveTo>
                  <a:lnTo>
                    <a:pt x="0" y="635000"/>
                  </a:lnTo>
                  <a:lnTo>
                    <a:pt x="9029700" y="635000"/>
                  </a:lnTo>
                  <a:lnTo>
                    <a:pt x="9029700" y="0"/>
                  </a:lnTo>
                  <a:close/>
                </a:path>
              </a:pathLst>
            </a:custGeom>
            <a:blipFill>
              <a:blip r:embed="rId33"/>
              <a:stretch>
                <a:fillRect t="-36986" b="-489014"/>
              </a:stretch>
            </a:blip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6194955" y="9715500"/>
            <a:ext cx="6762750" cy="352425"/>
            <a:chOff x="0" y="0"/>
            <a:chExt cx="9017000" cy="4699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017000" cy="469900"/>
            </a:xfrm>
            <a:custGeom>
              <a:avLst/>
              <a:gdLst/>
              <a:ahLst/>
              <a:cxnLst/>
              <a:rect l="l" t="t" r="r" b="b"/>
              <a:pathLst>
                <a:path w="9017000" h="469900">
                  <a:moveTo>
                    <a:pt x="0" y="0"/>
                  </a:moveTo>
                  <a:lnTo>
                    <a:pt x="0" y="469900"/>
                  </a:lnTo>
                  <a:lnTo>
                    <a:pt x="9017000" y="469900"/>
                  </a:lnTo>
                  <a:lnTo>
                    <a:pt x="9017000" y="0"/>
                  </a:lnTo>
                  <a:close/>
                </a:path>
              </a:pathLst>
            </a:custGeom>
            <a:blipFill>
              <a:blip r:embed="rId33"/>
              <a:stretch>
                <a:fillRect t="-47235" b="-698710"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7446625" y="9164683"/>
            <a:ext cx="1113550" cy="572825"/>
            <a:chOff x="0" y="0"/>
            <a:chExt cx="1892300" cy="8255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892300" cy="825500"/>
            </a:xfrm>
            <a:custGeom>
              <a:avLst/>
              <a:gdLst/>
              <a:ahLst/>
              <a:cxnLst/>
              <a:rect l="l" t="t" r="r" b="b"/>
              <a:pathLst>
                <a:path w="1892300" h="825500">
                  <a:moveTo>
                    <a:pt x="0" y="0"/>
                  </a:moveTo>
                  <a:lnTo>
                    <a:pt x="0" y="825500"/>
                  </a:lnTo>
                  <a:lnTo>
                    <a:pt x="1892300" y="825500"/>
                  </a:lnTo>
                  <a:lnTo>
                    <a:pt x="189230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</p:sp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9125845" y="2838450"/>
            <a:ext cx="932555" cy="19050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6734108" y="4312672"/>
            <a:ext cx="17983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2"/>
              </a:lnSpc>
            </a:pPr>
            <a:r>
              <a:rPr lang="en-US" sz="2800" dirty="0">
                <a:solidFill>
                  <a:srgbClr val="2B4B82"/>
                </a:solidFill>
                <a:latin typeface="Franklin Gothic Demi" panose="020B0703020102020204" pitchFamily="34" charset="0"/>
              </a:rPr>
              <a:t>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707869" y="4312672"/>
            <a:ext cx="17983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2"/>
              </a:lnSpc>
            </a:pPr>
            <a:r>
              <a:rPr lang="en-US" sz="2800">
                <a:solidFill>
                  <a:srgbClr val="2B4B82"/>
                </a:solidFill>
                <a:latin typeface="Franklin Gothic Demi" panose="020B0703020102020204" pitchFamily="34" charset="0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584923" y="4312672"/>
            <a:ext cx="17983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2"/>
              </a:lnSpc>
            </a:pPr>
            <a:r>
              <a:rPr lang="en-US" sz="2800">
                <a:solidFill>
                  <a:srgbClr val="2B4B82"/>
                </a:solidFill>
                <a:latin typeface="Franklin Gothic Demi" panose="020B0703020102020204" pitchFamily="34" charset="0"/>
              </a:rPr>
              <a:t>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631369" y="4312672"/>
            <a:ext cx="17983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2"/>
              </a:lnSpc>
            </a:pPr>
            <a:r>
              <a:rPr lang="en-US" sz="2800">
                <a:solidFill>
                  <a:srgbClr val="2B4B82"/>
                </a:solidFill>
                <a:latin typeface="Franklin Gothic Demi" panose="020B0703020102020204" pitchFamily="34" charset="0"/>
              </a:rPr>
              <a:t>4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451940" y="4312672"/>
            <a:ext cx="17983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2"/>
              </a:lnSpc>
            </a:pPr>
            <a:r>
              <a:rPr lang="en-US" sz="2800">
                <a:solidFill>
                  <a:srgbClr val="2B4B82"/>
                </a:solidFill>
                <a:latin typeface="Franklin Gothic Demi" panose="020B0703020102020204" pitchFamily="34" charset="0"/>
              </a:rPr>
              <a:t>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393344" y="4305300"/>
            <a:ext cx="17977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1"/>
              </a:lnSpc>
            </a:pPr>
            <a:r>
              <a:rPr lang="en-US" sz="2800">
                <a:solidFill>
                  <a:srgbClr val="2B4B82"/>
                </a:solidFill>
                <a:latin typeface="Franklin Gothic Demi" panose="020B0703020102020204" pitchFamily="34" charset="0"/>
              </a:rPr>
              <a:t>6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315200" y="8759666"/>
            <a:ext cx="1089412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dirty="0">
                <a:solidFill>
                  <a:srgbClr val="122786"/>
                </a:solidFill>
                <a:latin typeface="Roboto Condensed Bold"/>
              </a:rPr>
              <a:t>ЕСЛИ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321398" y="3047801"/>
            <a:ext cx="673942" cy="322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dirty="0" smtClean="0">
                <a:solidFill>
                  <a:srgbClr val="004AAD"/>
                </a:solidFill>
                <a:latin typeface="Bahnschrift" panose="020B0502040204020203" pitchFamily="34" charset="0"/>
              </a:rPr>
              <a:t>202</a:t>
            </a:r>
            <a:r>
              <a:rPr lang="ru-RU" sz="1999" dirty="0" smtClean="0">
                <a:solidFill>
                  <a:srgbClr val="004AAD"/>
                </a:solidFill>
                <a:latin typeface="Bahnschrift" panose="020B0502040204020203" pitchFamily="34" charset="0"/>
              </a:rPr>
              <a:t>4</a:t>
            </a:r>
            <a:endParaRPr lang="en-US" sz="1999" dirty="0">
              <a:solidFill>
                <a:srgbClr val="004AAD"/>
              </a:solidFill>
              <a:latin typeface="Bahnschrift" panose="020B0502040204020203" pitchFamily="34" charset="0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8883577" y="2420862"/>
            <a:ext cx="1627261" cy="681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000" dirty="0" smtClean="0">
                <a:solidFill>
                  <a:srgbClr val="004AAD"/>
                </a:solidFill>
                <a:latin typeface="Bahnschrift" panose="020B0502040204020203" pitchFamily="34" charset="0"/>
              </a:rPr>
              <a:t>1</a:t>
            </a:r>
            <a:r>
              <a:rPr lang="ru-RU" sz="2000" dirty="0" smtClean="0">
                <a:solidFill>
                  <a:srgbClr val="004AAD"/>
                </a:solidFill>
                <a:latin typeface="Bahnschrift" panose="020B0502040204020203" pitchFamily="34" charset="0"/>
              </a:rPr>
              <a:t>–7 </a:t>
            </a:r>
          </a:p>
          <a:p>
            <a:pPr algn="ctr">
              <a:lnSpc>
                <a:spcPts val="2799"/>
              </a:lnSpc>
            </a:pPr>
            <a:r>
              <a:rPr lang="ru-RU" sz="2000" dirty="0" smtClean="0">
                <a:solidFill>
                  <a:srgbClr val="004AAD"/>
                </a:solidFill>
                <a:latin typeface="Bahnschrift" panose="020B0502040204020203" pitchFamily="34" charset="0"/>
              </a:rPr>
              <a:t>сентября</a:t>
            </a:r>
            <a:endParaRPr lang="en-US" sz="2000" dirty="0">
              <a:solidFill>
                <a:srgbClr val="004AAD"/>
              </a:solidFill>
              <a:latin typeface="Bahnschrift" panose="020B0502040204020203" pitchFamily="34" charset="0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747940" y="3798602"/>
            <a:ext cx="240604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49"/>
              </a:lnSpc>
            </a:pP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Инициативная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группа</a:t>
            </a:r>
            <a:endParaRPr lang="en-US" sz="125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1649"/>
              </a:lnSpc>
            </a:pPr>
            <a:r>
              <a:rPr lang="en-US" sz="12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численностью</a:t>
            </a:r>
            <a:r>
              <a:rPr lang="en-US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не 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менее 10 граждан,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достигших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16-летнего возраста  и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проживающих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на территории города Архангельска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292434" y="8106432"/>
            <a:ext cx="1154192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более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0 </a:t>
            </a:r>
            <a:endParaRPr lang="ru-RU" sz="15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4000"/>
              </a:lnSpc>
            </a:pP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более 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100 </a:t>
            </a: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более 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250 более </a:t>
            </a:r>
            <a:r>
              <a:rPr lang="ru-RU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100</a:t>
            </a: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0</a:t>
            </a:r>
            <a:endParaRPr lang="en-US" sz="15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8569309" y="8169953"/>
            <a:ext cx="4309148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18"/>
              </a:lnSpc>
            </a:pP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стоимость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инициативного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проекта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менее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1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млн</a:t>
            </a:r>
            <a:r>
              <a:rPr lang="ru-RU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руб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стоимость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инициативного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проекта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более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1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млн</a:t>
            </a:r>
            <a:r>
              <a:rPr lang="ru-RU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руб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., </a:t>
            </a:r>
          </a:p>
          <a:p>
            <a:pPr>
              <a:lnSpc>
                <a:spcPts val="1381"/>
              </a:lnSpc>
            </a:pP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но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менее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3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млн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руб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</a:p>
          <a:p>
            <a:pPr>
              <a:lnSpc>
                <a:spcPts val="3268"/>
              </a:lnSpc>
            </a:pP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стоимость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инициативного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проекта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более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3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млн</a:t>
            </a:r>
            <a:r>
              <a:rPr lang="ru-RU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руб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., </a:t>
            </a:r>
          </a:p>
          <a:p>
            <a:pPr>
              <a:lnSpc>
                <a:spcPts val="931"/>
              </a:lnSpc>
            </a:pP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но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менее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5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млн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руб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</a:p>
          <a:p>
            <a:pPr>
              <a:lnSpc>
                <a:spcPts val="3750"/>
              </a:lnSpc>
            </a:pP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стоимость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инициативного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проекта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более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 5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млн</a:t>
            </a:r>
            <a:r>
              <a:rPr lang="ru-RU" sz="1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руб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25832" y="5722726"/>
            <a:ext cx="2428152" cy="150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0"/>
              </a:lnSpc>
            </a:pP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Трудовые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коллективы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ru-RU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н</a:t>
            </a:r>
            <a:r>
              <a:rPr lang="en-US" sz="12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екоммерческие</a:t>
            </a:r>
            <a:r>
              <a:rPr lang="en-US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организации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endParaRPr lang="ru-RU" sz="125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1650"/>
              </a:lnSpc>
            </a:pPr>
            <a:r>
              <a:rPr lang="en-US" sz="12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иные</a:t>
            </a:r>
            <a:r>
              <a:rPr lang="en-US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юридические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лица, </a:t>
            </a:r>
            <a:r>
              <a:rPr lang="en-US" sz="12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индивидуальные</a:t>
            </a:r>
            <a:r>
              <a:rPr lang="en-US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</a:t>
            </a:r>
            <a:r>
              <a:rPr lang="en-US" sz="12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редприниматели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общественные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организации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,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осуществляющие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свою</a:t>
            </a:r>
            <a:r>
              <a:rPr lang="ru-RU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деятельность</a:t>
            </a:r>
            <a:r>
              <a:rPr lang="en-US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на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территории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города</a:t>
            </a:r>
            <a:r>
              <a:rPr lang="en-US" sz="12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Архангельска</a:t>
            </a:r>
            <a:endParaRPr lang="en-US" sz="125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74231" y="4859264"/>
            <a:ext cx="746570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spc="275" dirty="0">
                <a:solidFill>
                  <a:srgbClr val="2B4B82"/>
                </a:solidFill>
                <a:latin typeface="Franklin Gothic Demi" panose="020B0703020102020204" pitchFamily="34" charset="0"/>
              </a:rPr>
              <a:t>ШАГ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8547983" y="4859264"/>
            <a:ext cx="57786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spc="275" dirty="0">
                <a:solidFill>
                  <a:srgbClr val="2B4B82"/>
                </a:solidFill>
                <a:latin typeface="Franklin Gothic Demi" panose="020B0703020102020204" pitchFamily="34" charset="0"/>
              </a:rPr>
              <a:t>ШАГ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425046" y="4859264"/>
            <a:ext cx="57786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spc="275">
                <a:solidFill>
                  <a:srgbClr val="2B4B82"/>
                </a:solidFill>
                <a:latin typeface="Franklin Gothic Demi" panose="020B0703020102020204" pitchFamily="34" charset="0"/>
              </a:rPr>
              <a:t>ШАГ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2471473" y="4859264"/>
            <a:ext cx="57786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spc="275">
                <a:solidFill>
                  <a:srgbClr val="2B4B82"/>
                </a:solidFill>
                <a:latin typeface="Franklin Gothic Demi" panose="020B0703020102020204" pitchFamily="34" charset="0"/>
              </a:rPr>
              <a:t>ШАГ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4281138" y="4859264"/>
            <a:ext cx="57786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spc="275" dirty="0">
                <a:solidFill>
                  <a:srgbClr val="2B4B82"/>
                </a:solidFill>
                <a:latin typeface="Franklin Gothic Demi" panose="020B0703020102020204" pitchFamily="34" charset="0"/>
              </a:rPr>
              <a:t>ШАГ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6230600" y="4859264"/>
            <a:ext cx="57786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4"/>
              </a:lnSpc>
            </a:pPr>
            <a:r>
              <a:rPr lang="en-US" sz="1610" spc="275" dirty="0">
                <a:solidFill>
                  <a:srgbClr val="2B4B82"/>
                </a:solidFill>
                <a:latin typeface="Franklin Gothic Demi" panose="020B0703020102020204" pitchFamily="34" charset="0"/>
              </a:rPr>
              <a:t>ШАГ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327104" y="5296328"/>
            <a:ext cx="111952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2"/>
              </a:lnSpc>
            </a:pP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Выдвижение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инициативы</a:t>
            </a:r>
            <a:endParaRPr lang="en-US" sz="1400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8087849" y="5298738"/>
            <a:ext cx="1526281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2"/>
              </a:lnSpc>
            </a:pP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Обсуждение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инициатив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очно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endParaRPr lang="ru-RU" sz="14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82"/>
              </a:lnSpc>
            </a:pPr>
            <a:r>
              <a:rPr lang="en-US" sz="14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на 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собраниях граждан или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заочно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путем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сбора подписей</a:t>
            </a:r>
          </a:p>
          <a:p>
            <a:pPr algn="ctr">
              <a:lnSpc>
                <a:spcPts val="1682"/>
              </a:lnSpc>
            </a:pP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9874764" y="5298738"/>
            <a:ext cx="1631436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2"/>
              </a:lnSpc>
            </a:pP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Направление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endParaRPr lang="ru-RU" sz="14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82"/>
              </a:lnSpc>
            </a:pPr>
            <a:r>
              <a:rPr lang="en-US" sz="14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в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Администрацию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города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информации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endParaRPr lang="ru-RU" sz="14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82"/>
              </a:lnSpc>
            </a:pPr>
            <a:r>
              <a:rPr lang="en-US" sz="1400" dirty="0" err="1" smtClean="0">
                <a:solidFill>
                  <a:srgbClr val="2B4B82"/>
                </a:solidFill>
                <a:latin typeface="Arial Narrow" panose="020B0606020202030204" pitchFamily="34" charset="0"/>
              </a:rPr>
              <a:t>об</a:t>
            </a:r>
            <a:r>
              <a:rPr lang="en-US" sz="14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инициативном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проекте</a:t>
            </a:r>
            <a:endParaRPr lang="en-US" sz="1400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11887200" y="5298738"/>
            <a:ext cx="1664999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2"/>
              </a:lnSpc>
            </a:pP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Рассмотрение инициативного </a:t>
            </a:r>
            <a:endParaRPr lang="ru-RU" sz="14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82"/>
              </a:lnSpc>
            </a:pPr>
            <a:r>
              <a:rPr lang="en-US" sz="14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проекта 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в течение </a:t>
            </a:r>
            <a:endParaRPr lang="ru-RU" sz="1400" dirty="0" smtClean="0">
              <a:solidFill>
                <a:srgbClr val="2B4B82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82"/>
              </a:lnSpc>
            </a:pPr>
            <a:r>
              <a:rPr lang="en-US" sz="1400" dirty="0" smtClean="0">
                <a:solidFill>
                  <a:srgbClr val="2B4B82"/>
                </a:solidFill>
                <a:latin typeface="Arial Narrow" panose="020B0606020202030204" pitchFamily="34" charset="0"/>
              </a:rPr>
              <a:t>30 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календарных дней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4103791" y="5303120"/>
            <a:ext cx="89684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Принятие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решения</a:t>
            </a:r>
            <a:endParaRPr lang="en-US" sz="1400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15847304" y="5303120"/>
            <a:ext cx="1289000" cy="652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Реализация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инициативного</a:t>
            </a:r>
            <a:r>
              <a:rPr lang="en-US" sz="1400" dirty="0">
                <a:solidFill>
                  <a:srgbClr val="2B4B82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 err="1">
                <a:solidFill>
                  <a:srgbClr val="2B4B82"/>
                </a:solidFill>
                <a:latin typeface="Arial Narrow" panose="020B0606020202030204" pitchFamily="34" charset="0"/>
              </a:rPr>
              <a:t>проекта</a:t>
            </a:r>
            <a:endParaRPr lang="en-US" sz="1400" dirty="0">
              <a:solidFill>
                <a:srgbClr val="2B4B82"/>
              </a:solidFill>
              <a:latin typeface="Arial Narrow" panose="020B0606020202030204" pitchFamily="34" charset="0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1920687" y="251260"/>
            <a:ext cx="12252513" cy="1539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3999" dirty="0">
                <a:solidFill>
                  <a:srgbClr val="FFFFFF"/>
                </a:solidFill>
                <a:latin typeface="Franklin Gothic Demi" panose="020B0703020102020204" pitchFamily="34" charset="0"/>
              </a:rPr>
              <a:t>ИНИЦИАТИВНЫЕ ПРОЕКТЫ</a:t>
            </a:r>
          </a:p>
          <a:p>
            <a:pPr algn="ctr">
              <a:lnSpc>
                <a:spcPts val="3975"/>
              </a:lnSpc>
            </a:pPr>
            <a:r>
              <a:rPr lang="en-US" sz="3999" dirty="0">
                <a:solidFill>
                  <a:srgbClr val="FFFFFF"/>
                </a:solidFill>
                <a:latin typeface="Franklin Gothic Demi" panose="020B0703020102020204" pitchFamily="34" charset="0"/>
              </a:rPr>
              <a:t>НА ТЕРРИТОРИИ ГО "ГОРОД АРХАНГЕЛЬСК" </a:t>
            </a:r>
            <a:endParaRPr lang="ru-RU" sz="3999" dirty="0" smtClean="0">
              <a:solidFill>
                <a:srgbClr val="FFFFFF"/>
              </a:solidFill>
              <a:latin typeface="Franklin Gothic Demi" panose="020B0703020102020204" pitchFamily="34" charset="0"/>
            </a:endParaRPr>
          </a:p>
          <a:p>
            <a:pPr algn="ctr">
              <a:lnSpc>
                <a:spcPts val="3975"/>
              </a:lnSpc>
            </a:pPr>
            <a:r>
              <a:rPr lang="en-US" sz="3999" dirty="0" smtClean="0">
                <a:solidFill>
                  <a:srgbClr val="FFFFFF"/>
                </a:solidFill>
                <a:latin typeface="Franklin Gothic Demi" panose="020B0703020102020204" pitchFamily="34" charset="0"/>
              </a:rPr>
              <a:t>ДЛЯ </a:t>
            </a:r>
            <a:r>
              <a:rPr lang="en-US" sz="3999" dirty="0">
                <a:solidFill>
                  <a:srgbClr val="FFFFFF"/>
                </a:solidFill>
                <a:latin typeface="Franklin Gothic Demi" panose="020B0703020102020204" pitchFamily="34" charset="0"/>
              </a:rPr>
              <a:t>ГРАЖДАН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444006" y="2861541"/>
            <a:ext cx="228471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ru-RU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1. </a:t>
            </a:r>
            <a:r>
              <a:rPr lang="en-US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КТО </a:t>
            </a:r>
            <a:r>
              <a:rPr lang="en-US" dirty="0">
                <a:solidFill>
                  <a:srgbClr val="8C52FF"/>
                </a:solidFill>
                <a:latin typeface="Bahnschrift" panose="020B0502040204020203" pitchFamily="34" charset="0"/>
              </a:rPr>
              <a:t>МОЖЕТ ПРИНЯТЬ УЧАСТИЕ?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446271" y="2879828"/>
            <a:ext cx="2329549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ru-RU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2.</a:t>
            </a:r>
            <a:r>
              <a:rPr lang="en-US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ФИНАНСИРОВАНИЕ </a:t>
            </a:r>
            <a:r>
              <a:rPr lang="en-US" dirty="0">
                <a:solidFill>
                  <a:srgbClr val="8C52FF"/>
                </a:solidFill>
                <a:latin typeface="Bahnschrift" panose="020B0502040204020203" pitchFamily="34" charset="0"/>
              </a:rPr>
              <a:t>ПРОЕКТА: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177834" y="1964677"/>
            <a:ext cx="254864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ru-RU" dirty="0">
                <a:solidFill>
                  <a:srgbClr val="8C52FF"/>
                </a:solidFill>
                <a:latin typeface="Bahnschrift" panose="020B0502040204020203" pitchFamily="34" charset="0"/>
              </a:rPr>
              <a:t>4</a:t>
            </a:r>
            <a:r>
              <a:rPr lang="ru-RU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. </a:t>
            </a:r>
            <a:r>
              <a:rPr lang="en-US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СРОК </a:t>
            </a:r>
            <a:r>
              <a:rPr lang="en-US" dirty="0">
                <a:solidFill>
                  <a:srgbClr val="8C52FF"/>
                </a:solidFill>
                <a:latin typeface="Bahnschrift" panose="020B0502040204020203" pitchFamily="34" charset="0"/>
              </a:rPr>
              <a:t>ПОДАЧИ ЗАЯВКИ: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172305" y="3695700"/>
            <a:ext cx="336548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ru-RU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5. </a:t>
            </a:r>
            <a:r>
              <a:rPr lang="en-US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ЭТАПЫ </a:t>
            </a:r>
            <a:r>
              <a:rPr lang="en-US" dirty="0">
                <a:solidFill>
                  <a:srgbClr val="8C52FF"/>
                </a:solidFill>
                <a:latin typeface="Bahnschrift" panose="020B0502040204020203" pitchFamily="34" charset="0"/>
              </a:rPr>
              <a:t>РЕАЛИЗАЦИИ ПРОЕКТА: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159411" y="7812359"/>
            <a:ext cx="587181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ru-RU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6. </a:t>
            </a:r>
            <a:r>
              <a:rPr lang="en-US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СКОЛЬКО </a:t>
            </a:r>
            <a:r>
              <a:rPr lang="en-US" dirty="0">
                <a:solidFill>
                  <a:srgbClr val="8C52FF"/>
                </a:solidFill>
                <a:latin typeface="Bahnschrift" panose="020B0502040204020203" pitchFamily="34" charset="0"/>
              </a:rPr>
              <a:t>ПОДПИСЕЙ НЕОБХОДИМО СОБРАТЬ?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3419452" y="7812359"/>
            <a:ext cx="4506992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ru-RU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7. </a:t>
            </a:r>
            <a:r>
              <a:rPr lang="en-US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ГДЕ </a:t>
            </a:r>
            <a:r>
              <a:rPr lang="en-US" dirty="0">
                <a:solidFill>
                  <a:srgbClr val="8C52FF"/>
                </a:solidFill>
                <a:latin typeface="Bahnschrift" panose="020B0502040204020203" pitchFamily="34" charset="0"/>
              </a:rPr>
              <a:t>ИСКАТЬ ИНФОРМАЦИЮ?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2169956" y="8974039"/>
            <a:ext cx="3572996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принести лично </a:t>
            </a:r>
            <a:r>
              <a:rPr lang="en-US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 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Администрацию города Архангельска, посредством почтового отправления </a:t>
            </a:r>
            <a:r>
              <a:rPr lang="en-US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либо </a:t>
            </a:r>
            <a:endParaRPr lang="ru-RU" sz="1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 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электронном виде на официальный адрес </a:t>
            </a:r>
            <a:endParaRPr lang="ru-RU" sz="1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электронной 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почты Администрации города </a:t>
            </a:r>
            <a:r>
              <a:rPr lang="en-US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adminkir@arhcity.ru</a:t>
            </a:r>
            <a:endParaRPr lang="en-US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8"/>
          <p:cNvSpPr txBox="1"/>
          <p:nvPr/>
        </p:nvSpPr>
        <p:spPr>
          <a:xfrm rot="-5400000">
            <a:off x="-797518" y="8665999"/>
            <a:ext cx="2427808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700" i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для</a:t>
            </a:r>
            <a:r>
              <a:rPr lang="en-US" sz="3700" i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3700" i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граждан</a:t>
            </a:r>
            <a:endParaRPr lang="en-US" sz="3700" i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763745" y="5044029"/>
            <a:ext cx="2428152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49"/>
              </a:lnSpc>
            </a:pP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Органы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территориального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общественного</a:t>
            </a:r>
            <a:r>
              <a:rPr lang="en-US" sz="125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Arial Narrow" panose="020B0606020202030204" pitchFamily="34" charset="0"/>
              </a:rPr>
              <a:t>самоуправления</a:t>
            </a:r>
            <a:endParaRPr lang="en-US" sz="125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96902" y="-1846554"/>
            <a:ext cx="4098609" cy="5053779"/>
          </a:xfrm>
          <a:prstGeom prst="rect">
            <a:avLst/>
          </a:prstGeom>
        </p:spPr>
      </p:pic>
      <p:grpSp>
        <p:nvGrpSpPr>
          <p:cNvPr id="95" name="Group 48"/>
          <p:cNvGrpSpPr>
            <a:grpSpLocks noChangeAspect="1"/>
          </p:cNvGrpSpPr>
          <p:nvPr/>
        </p:nvGrpSpPr>
        <p:grpSpPr>
          <a:xfrm>
            <a:off x="-1568625" y="746934"/>
            <a:ext cx="4722609" cy="2023047"/>
            <a:chOff x="215900" y="5793486"/>
            <a:chExt cx="8557387" cy="40460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96" name="Freeform 49"/>
            <p:cNvSpPr/>
            <p:nvPr/>
          </p:nvSpPr>
          <p:spPr>
            <a:xfrm>
              <a:off x="215900" y="6259958"/>
              <a:ext cx="8557387" cy="3579621"/>
            </a:xfrm>
            <a:custGeom>
              <a:avLst/>
              <a:gdLst/>
              <a:ahLst/>
              <a:cxnLst/>
              <a:rect l="l" t="t" r="r" b="b"/>
              <a:pathLst>
                <a:path w="8557387" h="3579622">
                  <a:moveTo>
                    <a:pt x="4414266" y="0"/>
                  </a:moveTo>
                  <a:cubicBezTo>
                    <a:pt x="4350893" y="0"/>
                    <a:pt x="4287266" y="1270"/>
                    <a:pt x="4223385" y="3937"/>
                  </a:cubicBezTo>
                  <a:cubicBezTo>
                    <a:pt x="2365629" y="79883"/>
                    <a:pt x="744982" y="1253109"/>
                    <a:pt x="95377" y="2998851"/>
                  </a:cubicBezTo>
                  <a:cubicBezTo>
                    <a:pt x="22860" y="3190875"/>
                    <a:pt x="0" y="3389122"/>
                    <a:pt x="20320" y="3579622"/>
                  </a:cubicBezTo>
                  <a:lnTo>
                    <a:pt x="2615565" y="3579622"/>
                  </a:lnTo>
                  <a:cubicBezTo>
                    <a:pt x="2969387" y="2970911"/>
                    <a:pt x="3607816" y="2573401"/>
                    <a:pt x="4327271" y="2543937"/>
                  </a:cubicBezTo>
                  <a:cubicBezTo>
                    <a:pt x="4355846" y="2542794"/>
                    <a:pt x="4384294" y="2542159"/>
                    <a:pt x="4412615" y="2542159"/>
                  </a:cubicBezTo>
                  <a:cubicBezTo>
                    <a:pt x="5157089" y="2542159"/>
                    <a:pt x="5842508" y="2940431"/>
                    <a:pt x="6216015" y="3579622"/>
                  </a:cubicBezTo>
                  <a:lnTo>
                    <a:pt x="8557387" y="3579622"/>
                  </a:lnTo>
                  <a:lnTo>
                    <a:pt x="8557387" y="2586355"/>
                  </a:lnTo>
                  <a:lnTo>
                    <a:pt x="8557387" y="2586355"/>
                  </a:lnTo>
                  <a:cubicBezTo>
                    <a:pt x="7775829" y="995807"/>
                    <a:pt x="6173597" y="0"/>
                    <a:pt x="4414266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</p:sp>
        <p:sp>
          <p:nvSpPr>
            <p:cNvPr id="97" name="Freeform 51"/>
            <p:cNvSpPr/>
            <p:nvPr/>
          </p:nvSpPr>
          <p:spPr>
            <a:xfrm>
              <a:off x="5197729" y="6798945"/>
              <a:ext cx="1008126" cy="662178"/>
            </a:xfrm>
            <a:custGeom>
              <a:avLst/>
              <a:gdLst/>
              <a:ahLst/>
              <a:cxnLst/>
              <a:rect l="l" t="t" r="r" b="b"/>
              <a:pathLst>
                <a:path w="1008126" h="662178">
                  <a:moveTo>
                    <a:pt x="440690" y="662178"/>
                  </a:moveTo>
                  <a:lnTo>
                    <a:pt x="1008126" y="662178"/>
                  </a:lnTo>
                  <a:cubicBezTo>
                    <a:pt x="940562" y="141351"/>
                    <a:pt x="679450" y="0"/>
                    <a:pt x="367538" y="0"/>
                  </a:cubicBezTo>
                  <a:cubicBezTo>
                    <a:pt x="231394" y="0"/>
                    <a:pt x="104902" y="27051"/>
                    <a:pt x="0" y="100583"/>
                  </a:cubicBezTo>
                  <a:cubicBezTo>
                    <a:pt x="219329" y="187198"/>
                    <a:pt x="365252" y="373252"/>
                    <a:pt x="440690" y="662178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98" name="Freeform 52"/>
            <p:cNvSpPr/>
            <p:nvPr/>
          </p:nvSpPr>
          <p:spPr>
            <a:xfrm>
              <a:off x="5178933" y="6780658"/>
              <a:ext cx="1045972" cy="698626"/>
            </a:xfrm>
            <a:custGeom>
              <a:avLst/>
              <a:gdLst/>
              <a:ahLst/>
              <a:cxnLst/>
              <a:rect l="l" t="t" r="r" b="b"/>
              <a:pathLst>
                <a:path w="1045972" h="698626">
                  <a:moveTo>
                    <a:pt x="386334" y="36448"/>
                  </a:moveTo>
                  <a:cubicBezTo>
                    <a:pt x="462915" y="36448"/>
                    <a:pt x="535940" y="45211"/>
                    <a:pt x="603123" y="65912"/>
                  </a:cubicBezTo>
                  <a:cubicBezTo>
                    <a:pt x="703961" y="97155"/>
                    <a:pt x="791845" y="154812"/>
                    <a:pt x="861949" y="252603"/>
                  </a:cubicBezTo>
                  <a:cubicBezTo>
                    <a:pt x="929386" y="347091"/>
                    <a:pt x="980059" y="479552"/>
                    <a:pt x="1006094" y="662305"/>
                  </a:cubicBezTo>
                  <a:lnTo>
                    <a:pt x="473456" y="662305"/>
                  </a:lnTo>
                  <a:cubicBezTo>
                    <a:pt x="435356" y="522097"/>
                    <a:pt x="380238" y="405511"/>
                    <a:pt x="307340" y="312547"/>
                  </a:cubicBezTo>
                  <a:cubicBezTo>
                    <a:pt x="239395" y="225933"/>
                    <a:pt x="155829" y="160147"/>
                    <a:pt x="57277" y="115443"/>
                  </a:cubicBezTo>
                  <a:lnTo>
                    <a:pt x="57277" y="115443"/>
                  </a:lnTo>
                  <a:cubicBezTo>
                    <a:pt x="100076" y="89789"/>
                    <a:pt x="146304" y="71247"/>
                    <a:pt x="195326" y="58547"/>
                  </a:cubicBezTo>
                  <a:cubicBezTo>
                    <a:pt x="255270" y="43053"/>
                    <a:pt x="319405" y="36449"/>
                    <a:pt x="386207" y="36449"/>
                  </a:cubicBezTo>
                  <a:close/>
                  <a:moveTo>
                    <a:pt x="386334" y="127"/>
                  </a:moveTo>
                  <a:cubicBezTo>
                    <a:pt x="316992" y="127"/>
                    <a:pt x="249809" y="6984"/>
                    <a:pt x="186309" y="23368"/>
                  </a:cubicBezTo>
                  <a:cubicBezTo>
                    <a:pt x="122809" y="39751"/>
                    <a:pt x="62738" y="65786"/>
                    <a:pt x="8382" y="104012"/>
                  </a:cubicBezTo>
                  <a:cubicBezTo>
                    <a:pt x="2921" y="107822"/>
                    <a:pt x="0" y="114427"/>
                    <a:pt x="762" y="121031"/>
                  </a:cubicBezTo>
                  <a:cubicBezTo>
                    <a:pt x="1524" y="127635"/>
                    <a:pt x="5969" y="133349"/>
                    <a:pt x="12192" y="135762"/>
                  </a:cubicBezTo>
                  <a:cubicBezTo>
                    <a:pt x="118999" y="177927"/>
                    <a:pt x="207391" y="243967"/>
                    <a:pt x="278892" y="335025"/>
                  </a:cubicBezTo>
                  <a:cubicBezTo>
                    <a:pt x="350393" y="426084"/>
                    <a:pt x="404749" y="542417"/>
                    <a:pt x="442087" y="685037"/>
                  </a:cubicBezTo>
                  <a:cubicBezTo>
                    <a:pt x="444246" y="693039"/>
                    <a:pt x="451358" y="698627"/>
                    <a:pt x="459740" y="698627"/>
                  </a:cubicBezTo>
                  <a:lnTo>
                    <a:pt x="1027176" y="698627"/>
                  </a:lnTo>
                  <a:cubicBezTo>
                    <a:pt x="1032510" y="698627"/>
                    <a:pt x="1037336" y="696468"/>
                    <a:pt x="1040892" y="692404"/>
                  </a:cubicBezTo>
                  <a:cubicBezTo>
                    <a:pt x="1044448" y="688340"/>
                    <a:pt x="1045972" y="683260"/>
                    <a:pt x="1045210" y="678053"/>
                  </a:cubicBezTo>
                  <a:cubicBezTo>
                    <a:pt x="1028192" y="546481"/>
                    <a:pt x="998855" y="438277"/>
                    <a:pt x="959104" y="349758"/>
                  </a:cubicBezTo>
                  <a:cubicBezTo>
                    <a:pt x="899541" y="217043"/>
                    <a:pt x="816101" y="128651"/>
                    <a:pt x="717295" y="74422"/>
                  </a:cubicBezTo>
                  <a:cubicBezTo>
                    <a:pt x="618489" y="20193"/>
                    <a:pt x="505586" y="0"/>
                    <a:pt x="386587" y="0"/>
                  </a:cubicBezTo>
                  <a:close/>
                </a:path>
              </a:pathLst>
            </a:custGeom>
            <a:grpFill/>
          </p:spPr>
        </p:sp>
        <p:sp>
          <p:nvSpPr>
            <p:cNvPr id="99" name="Freeform 53"/>
            <p:cNvSpPr/>
            <p:nvPr/>
          </p:nvSpPr>
          <p:spPr>
            <a:xfrm>
              <a:off x="5296916" y="5895213"/>
              <a:ext cx="669290" cy="799719"/>
            </a:xfrm>
            <a:custGeom>
              <a:avLst/>
              <a:gdLst/>
              <a:ahLst/>
              <a:cxnLst/>
              <a:rect l="l" t="t" r="r" b="b"/>
              <a:pathLst>
                <a:path w="669290" h="799719">
                  <a:moveTo>
                    <a:pt x="268351" y="127"/>
                  </a:moveTo>
                  <a:cubicBezTo>
                    <a:pt x="167640" y="127"/>
                    <a:pt x="75946" y="37338"/>
                    <a:pt x="5461" y="98425"/>
                  </a:cubicBezTo>
                  <a:cubicBezTo>
                    <a:pt x="63119" y="182626"/>
                    <a:pt x="96901" y="284353"/>
                    <a:pt x="96901" y="393700"/>
                  </a:cubicBezTo>
                  <a:cubicBezTo>
                    <a:pt x="96901" y="506476"/>
                    <a:pt x="60833" y="610616"/>
                    <a:pt x="0" y="696341"/>
                  </a:cubicBezTo>
                  <a:cubicBezTo>
                    <a:pt x="71120" y="760476"/>
                    <a:pt x="164973" y="799719"/>
                    <a:pt x="268351" y="799719"/>
                  </a:cubicBezTo>
                  <a:cubicBezTo>
                    <a:pt x="489712" y="799719"/>
                    <a:pt x="669290" y="620650"/>
                    <a:pt x="669290" y="399923"/>
                  </a:cubicBezTo>
                  <a:cubicBezTo>
                    <a:pt x="669290" y="179197"/>
                    <a:pt x="489712" y="0"/>
                    <a:pt x="268351" y="0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100" name="Freeform 54"/>
            <p:cNvSpPr/>
            <p:nvPr/>
          </p:nvSpPr>
          <p:spPr>
            <a:xfrm>
              <a:off x="5276723" y="5877179"/>
              <a:ext cx="707898" cy="836042"/>
            </a:xfrm>
            <a:custGeom>
              <a:avLst/>
              <a:gdLst/>
              <a:ahLst/>
              <a:cxnLst/>
              <a:rect l="l" t="t" r="r" b="b"/>
              <a:pathLst>
                <a:path w="707898" h="836042">
                  <a:moveTo>
                    <a:pt x="288544" y="18161"/>
                  </a:moveTo>
                  <a:lnTo>
                    <a:pt x="288544" y="0"/>
                  </a:lnTo>
                  <a:cubicBezTo>
                    <a:pt x="183261" y="0"/>
                    <a:pt x="87249" y="38989"/>
                    <a:pt x="13716" y="102870"/>
                  </a:cubicBezTo>
                  <a:cubicBezTo>
                    <a:pt x="6731" y="108966"/>
                    <a:pt x="5461" y="119253"/>
                    <a:pt x="10668" y="126874"/>
                  </a:cubicBezTo>
                  <a:cubicBezTo>
                    <a:pt x="66294" y="208153"/>
                    <a:pt x="98933" y="306197"/>
                    <a:pt x="98933" y="411862"/>
                  </a:cubicBezTo>
                  <a:cubicBezTo>
                    <a:pt x="98933" y="520701"/>
                    <a:pt x="64135" y="621158"/>
                    <a:pt x="5334" y="703962"/>
                  </a:cubicBezTo>
                  <a:cubicBezTo>
                    <a:pt x="0" y="711455"/>
                    <a:pt x="1144" y="721742"/>
                    <a:pt x="8001" y="727965"/>
                  </a:cubicBezTo>
                  <a:cubicBezTo>
                    <a:pt x="82169" y="794894"/>
                    <a:pt x="180594" y="836042"/>
                    <a:pt x="288671" y="836042"/>
                  </a:cubicBezTo>
                  <a:cubicBezTo>
                    <a:pt x="520065" y="836042"/>
                    <a:pt x="707899" y="648844"/>
                    <a:pt x="707899" y="418085"/>
                  </a:cubicBezTo>
                  <a:cubicBezTo>
                    <a:pt x="707899" y="187326"/>
                    <a:pt x="520193" y="128"/>
                    <a:pt x="288671" y="1"/>
                  </a:cubicBezTo>
                  <a:lnTo>
                    <a:pt x="288671" y="36323"/>
                  </a:lnTo>
                  <a:cubicBezTo>
                    <a:pt x="394335" y="36323"/>
                    <a:pt x="489966" y="78995"/>
                    <a:pt x="559181" y="148083"/>
                  </a:cubicBezTo>
                  <a:cubicBezTo>
                    <a:pt x="628396" y="217171"/>
                    <a:pt x="671322" y="312548"/>
                    <a:pt x="671322" y="417958"/>
                  </a:cubicBezTo>
                  <a:cubicBezTo>
                    <a:pt x="671322" y="523368"/>
                    <a:pt x="628523" y="618618"/>
                    <a:pt x="559181" y="687706"/>
                  </a:cubicBezTo>
                  <a:cubicBezTo>
                    <a:pt x="489839" y="756794"/>
                    <a:pt x="394335" y="799465"/>
                    <a:pt x="288671" y="799465"/>
                  </a:cubicBezTo>
                  <a:cubicBezTo>
                    <a:pt x="189993" y="799465"/>
                    <a:pt x="100457" y="762000"/>
                    <a:pt x="32512" y="700786"/>
                  </a:cubicBezTo>
                  <a:lnTo>
                    <a:pt x="20320" y="714248"/>
                  </a:lnTo>
                  <a:lnTo>
                    <a:pt x="35180" y="724789"/>
                  </a:lnTo>
                  <a:cubicBezTo>
                    <a:pt x="98045" y="636271"/>
                    <a:pt x="135509" y="528320"/>
                    <a:pt x="135509" y="411734"/>
                  </a:cubicBezTo>
                  <a:cubicBezTo>
                    <a:pt x="135509" y="298577"/>
                    <a:pt x="100584" y="193294"/>
                    <a:pt x="40894" y="106172"/>
                  </a:cubicBezTo>
                  <a:lnTo>
                    <a:pt x="25781" y="116459"/>
                  </a:lnTo>
                  <a:lnTo>
                    <a:pt x="37719" y="130175"/>
                  </a:lnTo>
                  <a:cubicBezTo>
                    <a:pt x="105029" y="71755"/>
                    <a:pt x="192405" y="36195"/>
                    <a:pt x="288544" y="36195"/>
                  </a:cubicBezTo>
                  <a:lnTo>
                    <a:pt x="288544" y="18161"/>
                  </a:lnTo>
                </a:path>
              </a:pathLst>
            </a:custGeom>
            <a:grpFill/>
          </p:spPr>
        </p:sp>
        <p:sp>
          <p:nvSpPr>
            <p:cNvPr id="101" name="Freeform 55"/>
            <p:cNvSpPr/>
            <p:nvPr/>
          </p:nvSpPr>
          <p:spPr>
            <a:xfrm>
              <a:off x="3516630" y="6798945"/>
              <a:ext cx="1008126" cy="662178"/>
            </a:xfrm>
            <a:custGeom>
              <a:avLst/>
              <a:gdLst/>
              <a:ahLst/>
              <a:cxnLst/>
              <a:rect l="l" t="t" r="r" b="b"/>
              <a:pathLst>
                <a:path w="1008126" h="662178">
                  <a:moveTo>
                    <a:pt x="567436" y="662178"/>
                  </a:moveTo>
                  <a:lnTo>
                    <a:pt x="0" y="662178"/>
                  </a:lnTo>
                  <a:cubicBezTo>
                    <a:pt x="67564" y="141351"/>
                    <a:pt x="328676" y="0"/>
                    <a:pt x="640588" y="0"/>
                  </a:cubicBezTo>
                  <a:cubicBezTo>
                    <a:pt x="776732" y="0"/>
                    <a:pt x="903224" y="27051"/>
                    <a:pt x="1008126" y="100583"/>
                  </a:cubicBezTo>
                  <a:cubicBezTo>
                    <a:pt x="788797" y="187198"/>
                    <a:pt x="642874" y="373252"/>
                    <a:pt x="567436" y="662178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102" name="Freeform 56"/>
            <p:cNvSpPr/>
            <p:nvPr/>
          </p:nvSpPr>
          <p:spPr>
            <a:xfrm>
              <a:off x="3497834" y="6780785"/>
              <a:ext cx="1045972" cy="698627"/>
            </a:xfrm>
            <a:custGeom>
              <a:avLst/>
              <a:gdLst/>
              <a:ahLst/>
              <a:cxnLst/>
              <a:rect l="l" t="t" r="r" b="b"/>
              <a:pathLst>
                <a:path w="1045972" h="698627">
                  <a:moveTo>
                    <a:pt x="659384" y="36321"/>
                  </a:moveTo>
                  <a:cubicBezTo>
                    <a:pt x="726186" y="36321"/>
                    <a:pt x="790448" y="42926"/>
                    <a:pt x="850265" y="58419"/>
                  </a:cubicBezTo>
                  <a:cubicBezTo>
                    <a:pt x="899287" y="71119"/>
                    <a:pt x="945515" y="89662"/>
                    <a:pt x="988314" y="115315"/>
                  </a:cubicBezTo>
                  <a:lnTo>
                    <a:pt x="988314" y="115315"/>
                  </a:lnTo>
                  <a:cubicBezTo>
                    <a:pt x="889762" y="159892"/>
                    <a:pt x="806196" y="225805"/>
                    <a:pt x="738251" y="312419"/>
                  </a:cubicBezTo>
                  <a:cubicBezTo>
                    <a:pt x="665353" y="405256"/>
                    <a:pt x="610362" y="521842"/>
                    <a:pt x="572135" y="662177"/>
                  </a:cubicBezTo>
                  <a:lnTo>
                    <a:pt x="39751" y="662177"/>
                  </a:lnTo>
                  <a:cubicBezTo>
                    <a:pt x="56769" y="542670"/>
                    <a:pt x="84328" y="444499"/>
                    <a:pt x="120269" y="364616"/>
                  </a:cubicBezTo>
                  <a:cubicBezTo>
                    <a:pt x="177292" y="237870"/>
                    <a:pt x="254762" y="156717"/>
                    <a:pt x="346329" y="106298"/>
                  </a:cubicBezTo>
                  <a:cubicBezTo>
                    <a:pt x="437896" y="55878"/>
                    <a:pt x="544449" y="36321"/>
                    <a:pt x="659511" y="36321"/>
                  </a:cubicBezTo>
                  <a:close/>
                  <a:moveTo>
                    <a:pt x="659384" y="0"/>
                  </a:moveTo>
                  <a:cubicBezTo>
                    <a:pt x="580009" y="0"/>
                    <a:pt x="503428" y="9017"/>
                    <a:pt x="431800" y="30988"/>
                  </a:cubicBezTo>
                  <a:cubicBezTo>
                    <a:pt x="324485" y="64007"/>
                    <a:pt x="228600" y="127000"/>
                    <a:pt x="154051" y="231394"/>
                  </a:cubicBezTo>
                  <a:cubicBezTo>
                    <a:pt x="79502" y="335788"/>
                    <a:pt x="26289" y="480695"/>
                    <a:pt x="635" y="678053"/>
                  </a:cubicBezTo>
                  <a:cubicBezTo>
                    <a:pt x="0" y="683259"/>
                    <a:pt x="1524" y="688467"/>
                    <a:pt x="4953" y="692404"/>
                  </a:cubicBezTo>
                  <a:cubicBezTo>
                    <a:pt x="8382" y="696341"/>
                    <a:pt x="13335" y="698627"/>
                    <a:pt x="18669" y="698627"/>
                  </a:cubicBezTo>
                  <a:lnTo>
                    <a:pt x="586105" y="698627"/>
                  </a:lnTo>
                  <a:cubicBezTo>
                    <a:pt x="594360" y="698627"/>
                    <a:pt x="601599" y="693039"/>
                    <a:pt x="603758" y="685038"/>
                  </a:cubicBezTo>
                  <a:cubicBezTo>
                    <a:pt x="641096" y="542417"/>
                    <a:pt x="695452" y="425957"/>
                    <a:pt x="766953" y="335026"/>
                  </a:cubicBezTo>
                  <a:cubicBezTo>
                    <a:pt x="838454" y="244094"/>
                    <a:pt x="926846" y="178054"/>
                    <a:pt x="1033653" y="135763"/>
                  </a:cubicBezTo>
                  <a:cubicBezTo>
                    <a:pt x="1039876" y="133350"/>
                    <a:pt x="1044194" y="127634"/>
                    <a:pt x="1045083" y="121031"/>
                  </a:cubicBezTo>
                  <a:cubicBezTo>
                    <a:pt x="1045972" y="114427"/>
                    <a:pt x="1042924" y="107823"/>
                    <a:pt x="1037463" y="104013"/>
                  </a:cubicBezTo>
                  <a:cubicBezTo>
                    <a:pt x="982980" y="65785"/>
                    <a:pt x="923036" y="39751"/>
                    <a:pt x="859536" y="23368"/>
                  </a:cubicBezTo>
                  <a:cubicBezTo>
                    <a:pt x="796036" y="6985"/>
                    <a:pt x="728726" y="127"/>
                    <a:pt x="659511" y="127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03" name="Freeform 57"/>
            <p:cNvSpPr/>
            <p:nvPr/>
          </p:nvSpPr>
          <p:spPr>
            <a:xfrm>
              <a:off x="3756152" y="5895213"/>
              <a:ext cx="669290" cy="799719"/>
            </a:xfrm>
            <a:custGeom>
              <a:avLst/>
              <a:gdLst/>
              <a:ahLst/>
              <a:cxnLst/>
              <a:rect l="l" t="t" r="r" b="b"/>
              <a:pathLst>
                <a:path w="669290" h="799719">
                  <a:moveTo>
                    <a:pt x="401066" y="127"/>
                  </a:moveTo>
                  <a:cubicBezTo>
                    <a:pt x="501777" y="127"/>
                    <a:pt x="593471" y="37338"/>
                    <a:pt x="663829" y="98425"/>
                  </a:cubicBezTo>
                  <a:cubicBezTo>
                    <a:pt x="606171" y="182626"/>
                    <a:pt x="572389" y="284353"/>
                    <a:pt x="572389" y="393700"/>
                  </a:cubicBezTo>
                  <a:cubicBezTo>
                    <a:pt x="572389" y="506476"/>
                    <a:pt x="608457" y="610616"/>
                    <a:pt x="669290" y="696341"/>
                  </a:cubicBezTo>
                  <a:cubicBezTo>
                    <a:pt x="598170" y="760476"/>
                    <a:pt x="504317" y="799719"/>
                    <a:pt x="400939" y="799719"/>
                  </a:cubicBezTo>
                  <a:cubicBezTo>
                    <a:pt x="179578" y="799719"/>
                    <a:pt x="0" y="620650"/>
                    <a:pt x="0" y="399923"/>
                  </a:cubicBezTo>
                  <a:cubicBezTo>
                    <a:pt x="0" y="179197"/>
                    <a:pt x="179578" y="0"/>
                    <a:pt x="400939" y="0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104" name="Freeform 58"/>
            <p:cNvSpPr/>
            <p:nvPr/>
          </p:nvSpPr>
          <p:spPr>
            <a:xfrm>
              <a:off x="3737864" y="5877306"/>
              <a:ext cx="707771" cy="836042"/>
            </a:xfrm>
            <a:custGeom>
              <a:avLst/>
              <a:gdLst/>
              <a:ahLst/>
              <a:cxnLst/>
              <a:rect l="l" t="t" r="r" b="b"/>
              <a:pathLst>
                <a:path w="707771" h="836042">
                  <a:moveTo>
                    <a:pt x="419354" y="18034"/>
                  </a:moveTo>
                  <a:lnTo>
                    <a:pt x="419354" y="36195"/>
                  </a:lnTo>
                  <a:cubicBezTo>
                    <a:pt x="515493" y="36195"/>
                    <a:pt x="602869" y="71755"/>
                    <a:pt x="670179" y="130175"/>
                  </a:cubicBezTo>
                  <a:lnTo>
                    <a:pt x="682117" y="116459"/>
                  </a:lnTo>
                  <a:lnTo>
                    <a:pt x="667004" y="106172"/>
                  </a:lnTo>
                  <a:cubicBezTo>
                    <a:pt x="607314" y="193294"/>
                    <a:pt x="572389" y="298577"/>
                    <a:pt x="572389" y="411734"/>
                  </a:cubicBezTo>
                  <a:cubicBezTo>
                    <a:pt x="572389" y="528447"/>
                    <a:pt x="609727" y="636270"/>
                    <a:pt x="672719" y="724789"/>
                  </a:cubicBezTo>
                  <a:lnTo>
                    <a:pt x="687578" y="714248"/>
                  </a:lnTo>
                  <a:lnTo>
                    <a:pt x="675386" y="700786"/>
                  </a:lnTo>
                  <a:cubicBezTo>
                    <a:pt x="607441" y="762000"/>
                    <a:pt x="517906" y="799466"/>
                    <a:pt x="419227" y="799466"/>
                  </a:cubicBezTo>
                  <a:cubicBezTo>
                    <a:pt x="313563" y="799466"/>
                    <a:pt x="217932" y="756794"/>
                    <a:pt x="148590" y="687706"/>
                  </a:cubicBezTo>
                  <a:cubicBezTo>
                    <a:pt x="79248" y="618618"/>
                    <a:pt x="36449" y="523368"/>
                    <a:pt x="36449" y="417958"/>
                  </a:cubicBezTo>
                  <a:cubicBezTo>
                    <a:pt x="36449" y="312548"/>
                    <a:pt x="79248" y="217171"/>
                    <a:pt x="148590" y="148083"/>
                  </a:cubicBezTo>
                  <a:cubicBezTo>
                    <a:pt x="217932" y="78995"/>
                    <a:pt x="313436" y="36323"/>
                    <a:pt x="419227" y="36323"/>
                  </a:cubicBezTo>
                  <a:lnTo>
                    <a:pt x="419227" y="1"/>
                  </a:lnTo>
                  <a:cubicBezTo>
                    <a:pt x="187833" y="1"/>
                    <a:pt x="0" y="187199"/>
                    <a:pt x="0" y="418085"/>
                  </a:cubicBezTo>
                  <a:cubicBezTo>
                    <a:pt x="0" y="648971"/>
                    <a:pt x="187706" y="836042"/>
                    <a:pt x="419227" y="836042"/>
                  </a:cubicBezTo>
                  <a:cubicBezTo>
                    <a:pt x="527177" y="836042"/>
                    <a:pt x="625602" y="794894"/>
                    <a:pt x="699770" y="727964"/>
                  </a:cubicBezTo>
                  <a:cubicBezTo>
                    <a:pt x="706628" y="721742"/>
                    <a:pt x="707771" y="711455"/>
                    <a:pt x="702437" y="703961"/>
                  </a:cubicBezTo>
                  <a:cubicBezTo>
                    <a:pt x="643636" y="621157"/>
                    <a:pt x="608838" y="520700"/>
                    <a:pt x="608838" y="411861"/>
                  </a:cubicBezTo>
                  <a:cubicBezTo>
                    <a:pt x="608838" y="306197"/>
                    <a:pt x="641477" y="208153"/>
                    <a:pt x="697103" y="126873"/>
                  </a:cubicBezTo>
                  <a:cubicBezTo>
                    <a:pt x="702310" y="119253"/>
                    <a:pt x="701040" y="108966"/>
                    <a:pt x="694055" y="102870"/>
                  </a:cubicBezTo>
                  <a:cubicBezTo>
                    <a:pt x="620522" y="38989"/>
                    <a:pt x="524510" y="0"/>
                    <a:pt x="419227" y="0"/>
                  </a:cubicBezTo>
                  <a:lnTo>
                    <a:pt x="419227" y="18161"/>
                  </a:lnTo>
                </a:path>
              </a:pathLst>
            </a:custGeom>
            <a:grpFill/>
          </p:spPr>
        </p:sp>
        <p:sp>
          <p:nvSpPr>
            <p:cNvPr id="105" name="Freeform 59"/>
            <p:cNvSpPr/>
            <p:nvPr/>
          </p:nvSpPr>
          <p:spPr>
            <a:xfrm>
              <a:off x="4096639" y="6890258"/>
              <a:ext cx="1529080" cy="790448"/>
            </a:xfrm>
            <a:custGeom>
              <a:avLst/>
              <a:gdLst/>
              <a:ahLst/>
              <a:cxnLst/>
              <a:rect l="l" t="t" r="r" b="b"/>
              <a:pathLst>
                <a:path w="1529080" h="790448">
                  <a:moveTo>
                    <a:pt x="1529080" y="790448"/>
                  </a:moveTo>
                  <a:cubicBezTo>
                    <a:pt x="1448435" y="168656"/>
                    <a:pt x="1136777" y="0"/>
                    <a:pt x="764540" y="0"/>
                  </a:cubicBezTo>
                  <a:cubicBezTo>
                    <a:pt x="392303" y="0"/>
                    <a:pt x="80645" y="168657"/>
                    <a:pt x="0" y="790448"/>
                  </a:cubicBezTo>
                  <a:lnTo>
                    <a:pt x="1529080" y="790448"/>
                  </a:lnTo>
                </a:path>
              </a:pathLst>
            </a:custGeom>
            <a:solidFill>
              <a:schemeClr val="bg1"/>
            </a:solidFill>
          </p:spPr>
        </p:sp>
        <p:sp>
          <p:nvSpPr>
            <p:cNvPr id="106" name="Freeform 60"/>
            <p:cNvSpPr/>
            <p:nvPr/>
          </p:nvSpPr>
          <p:spPr>
            <a:xfrm>
              <a:off x="4077717" y="6872224"/>
              <a:ext cx="1566544" cy="826770"/>
            </a:xfrm>
            <a:custGeom>
              <a:avLst/>
              <a:gdLst/>
              <a:ahLst/>
              <a:cxnLst/>
              <a:rect l="l" t="t" r="r" b="b"/>
              <a:pathLst>
                <a:path w="1566544" h="826770">
                  <a:moveTo>
                    <a:pt x="1548002" y="808482"/>
                  </a:moveTo>
                  <a:lnTo>
                    <a:pt x="1566036" y="806196"/>
                  </a:lnTo>
                  <a:cubicBezTo>
                    <a:pt x="1545716" y="649352"/>
                    <a:pt x="1510664" y="520574"/>
                    <a:pt x="1463420" y="415290"/>
                  </a:cubicBezTo>
                  <a:cubicBezTo>
                    <a:pt x="1392555" y="257429"/>
                    <a:pt x="1293494" y="152654"/>
                    <a:pt x="1176400" y="88392"/>
                  </a:cubicBezTo>
                  <a:cubicBezTo>
                    <a:pt x="1059306" y="24130"/>
                    <a:pt x="924940" y="0"/>
                    <a:pt x="783335" y="0"/>
                  </a:cubicBezTo>
                  <a:cubicBezTo>
                    <a:pt x="688847" y="0"/>
                    <a:pt x="597788" y="10668"/>
                    <a:pt x="512698" y="36830"/>
                  </a:cubicBezTo>
                  <a:cubicBezTo>
                    <a:pt x="385190" y="76074"/>
                    <a:pt x="271398" y="150749"/>
                    <a:pt x="183006" y="274701"/>
                  </a:cubicBezTo>
                  <a:cubicBezTo>
                    <a:pt x="94614" y="398653"/>
                    <a:pt x="31114" y="570992"/>
                    <a:pt x="634" y="806196"/>
                  </a:cubicBezTo>
                  <a:cubicBezTo>
                    <a:pt x="0" y="811402"/>
                    <a:pt x="1524" y="816610"/>
                    <a:pt x="4952" y="820547"/>
                  </a:cubicBezTo>
                  <a:cubicBezTo>
                    <a:pt x="8381" y="824484"/>
                    <a:pt x="13334" y="826770"/>
                    <a:pt x="18668" y="826770"/>
                  </a:cubicBezTo>
                  <a:lnTo>
                    <a:pt x="1547748" y="826770"/>
                  </a:lnTo>
                  <a:cubicBezTo>
                    <a:pt x="1553082" y="826770"/>
                    <a:pt x="1557908" y="824484"/>
                    <a:pt x="1561464" y="820547"/>
                  </a:cubicBezTo>
                  <a:cubicBezTo>
                    <a:pt x="1565020" y="816610"/>
                    <a:pt x="1566544" y="811403"/>
                    <a:pt x="1565782" y="806196"/>
                  </a:cubicBezTo>
                  <a:lnTo>
                    <a:pt x="1547748" y="808482"/>
                  </a:lnTo>
                  <a:lnTo>
                    <a:pt x="1547748" y="790321"/>
                  </a:lnTo>
                  <a:lnTo>
                    <a:pt x="18922" y="790321"/>
                  </a:lnTo>
                  <a:lnTo>
                    <a:pt x="18922" y="808482"/>
                  </a:lnTo>
                  <a:lnTo>
                    <a:pt x="36956" y="810768"/>
                  </a:lnTo>
                  <a:cubicBezTo>
                    <a:pt x="57022" y="656716"/>
                    <a:pt x="91185" y="531368"/>
                    <a:pt x="136651" y="430149"/>
                  </a:cubicBezTo>
                  <a:cubicBezTo>
                    <a:pt x="204977" y="278257"/>
                    <a:pt x="298068" y="180721"/>
                    <a:pt x="407923" y="120142"/>
                  </a:cubicBezTo>
                  <a:cubicBezTo>
                    <a:pt x="517778" y="59564"/>
                    <a:pt x="645794" y="36323"/>
                    <a:pt x="783462" y="36323"/>
                  </a:cubicBezTo>
                  <a:cubicBezTo>
                    <a:pt x="875156" y="36323"/>
                    <a:pt x="962532" y="46737"/>
                    <a:pt x="1043177" y="71502"/>
                  </a:cubicBezTo>
                  <a:cubicBezTo>
                    <a:pt x="1164081" y="108967"/>
                    <a:pt x="1269872" y="178182"/>
                    <a:pt x="1353946" y="295657"/>
                  </a:cubicBezTo>
                  <a:cubicBezTo>
                    <a:pt x="1438020" y="413132"/>
                    <a:pt x="1499996" y="579629"/>
                    <a:pt x="1529968" y="810769"/>
                  </a:cubicBezTo>
                  <a:lnTo>
                    <a:pt x="1548002" y="808483"/>
                  </a:lnTo>
                  <a:lnTo>
                    <a:pt x="1548002" y="790322"/>
                  </a:lnTo>
                  <a:lnTo>
                    <a:pt x="1548002" y="808483"/>
                  </a:lnTo>
                </a:path>
              </a:pathLst>
            </a:custGeom>
            <a:grpFill/>
          </p:spPr>
        </p:sp>
        <p:sp>
          <p:nvSpPr>
            <p:cNvPr id="107" name="Freeform 61"/>
            <p:cNvSpPr/>
            <p:nvPr/>
          </p:nvSpPr>
          <p:spPr>
            <a:xfrm>
              <a:off x="4382643" y="5811774"/>
              <a:ext cx="957072" cy="954405"/>
            </a:xfrm>
            <a:custGeom>
              <a:avLst/>
              <a:gdLst/>
              <a:ahLst/>
              <a:cxnLst/>
              <a:rect l="l" t="t" r="r" b="b"/>
              <a:pathLst>
                <a:path w="957072" h="954405">
                  <a:moveTo>
                    <a:pt x="957072" y="477139"/>
                  </a:moveTo>
                  <a:cubicBezTo>
                    <a:pt x="957072" y="740664"/>
                    <a:pt x="742823" y="954405"/>
                    <a:pt x="478536" y="954405"/>
                  </a:cubicBezTo>
                  <a:cubicBezTo>
                    <a:pt x="214249" y="954405"/>
                    <a:pt x="0" y="740791"/>
                    <a:pt x="0" y="477139"/>
                  </a:cubicBezTo>
                  <a:cubicBezTo>
                    <a:pt x="0" y="213487"/>
                    <a:pt x="214249" y="0"/>
                    <a:pt x="478536" y="0"/>
                  </a:cubicBezTo>
                  <a:cubicBezTo>
                    <a:pt x="742823" y="0"/>
                    <a:pt x="957072" y="213614"/>
                    <a:pt x="957072" y="477139"/>
                  </a:cubicBezTo>
                </a:path>
              </a:pathLst>
            </a:custGeom>
            <a:solidFill>
              <a:schemeClr val="bg1"/>
            </a:solidFill>
          </p:spPr>
        </p:sp>
        <p:sp>
          <p:nvSpPr>
            <p:cNvPr id="108" name="Freeform 62"/>
            <p:cNvSpPr/>
            <p:nvPr/>
          </p:nvSpPr>
          <p:spPr>
            <a:xfrm>
              <a:off x="4364355" y="5793486"/>
              <a:ext cx="993521" cy="990981"/>
            </a:xfrm>
            <a:custGeom>
              <a:avLst/>
              <a:gdLst/>
              <a:ahLst/>
              <a:cxnLst/>
              <a:rect l="l" t="t" r="r" b="b"/>
              <a:pathLst>
                <a:path w="993521" h="990981">
                  <a:moveTo>
                    <a:pt x="975360" y="495427"/>
                  </a:moveTo>
                  <a:lnTo>
                    <a:pt x="957072" y="495427"/>
                  </a:lnTo>
                  <a:cubicBezTo>
                    <a:pt x="957072" y="622300"/>
                    <a:pt x="905510" y="736854"/>
                    <a:pt x="822198" y="820039"/>
                  </a:cubicBezTo>
                  <a:cubicBezTo>
                    <a:pt x="738886" y="903224"/>
                    <a:pt x="623824" y="954532"/>
                    <a:pt x="496697" y="954532"/>
                  </a:cubicBezTo>
                  <a:cubicBezTo>
                    <a:pt x="369570" y="954532"/>
                    <a:pt x="254508" y="903225"/>
                    <a:pt x="171196" y="820039"/>
                  </a:cubicBezTo>
                  <a:cubicBezTo>
                    <a:pt x="87884" y="736853"/>
                    <a:pt x="36322" y="622300"/>
                    <a:pt x="36322" y="495427"/>
                  </a:cubicBezTo>
                  <a:cubicBezTo>
                    <a:pt x="36322" y="368554"/>
                    <a:pt x="87757" y="254000"/>
                    <a:pt x="171196" y="170815"/>
                  </a:cubicBezTo>
                  <a:cubicBezTo>
                    <a:pt x="254635" y="87630"/>
                    <a:pt x="369443" y="36449"/>
                    <a:pt x="496697" y="36449"/>
                  </a:cubicBezTo>
                  <a:cubicBezTo>
                    <a:pt x="623951" y="36449"/>
                    <a:pt x="738759" y="87757"/>
                    <a:pt x="822198" y="170942"/>
                  </a:cubicBezTo>
                  <a:cubicBezTo>
                    <a:pt x="905637" y="254127"/>
                    <a:pt x="957072" y="368681"/>
                    <a:pt x="957072" y="495554"/>
                  </a:cubicBezTo>
                  <a:lnTo>
                    <a:pt x="993521" y="495554"/>
                  </a:lnTo>
                  <a:cubicBezTo>
                    <a:pt x="993521" y="221996"/>
                    <a:pt x="771017" y="254"/>
                    <a:pt x="496824" y="127"/>
                  </a:cubicBezTo>
                  <a:cubicBezTo>
                    <a:pt x="222631" y="0"/>
                    <a:pt x="0" y="221869"/>
                    <a:pt x="0" y="495554"/>
                  </a:cubicBezTo>
                  <a:cubicBezTo>
                    <a:pt x="0" y="769239"/>
                    <a:pt x="222377" y="990981"/>
                    <a:pt x="496824" y="990981"/>
                  </a:cubicBezTo>
                  <a:cubicBezTo>
                    <a:pt x="771271" y="990981"/>
                    <a:pt x="993521" y="769239"/>
                    <a:pt x="993521" y="495554"/>
                  </a:cubicBezTo>
                  <a:lnTo>
                    <a:pt x="975233" y="495554"/>
                  </a:lnTo>
                </a:path>
              </a:pathLst>
            </a:custGeom>
            <a:grpFill/>
          </p:spPr>
        </p:sp>
      </p:grpSp>
      <p:sp>
        <p:nvSpPr>
          <p:cNvPr id="115" name="Freeform 51"/>
          <p:cNvSpPr/>
          <p:nvPr/>
        </p:nvSpPr>
        <p:spPr>
          <a:xfrm>
            <a:off x="3580196" y="3531751"/>
            <a:ext cx="2106446" cy="1813326"/>
          </a:xfrm>
          <a:custGeom>
            <a:avLst/>
            <a:gdLst/>
            <a:ahLst/>
            <a:cxnLst/>
            <a:rect l="l" t="t" r="r" b="b"/>
            <a:pathLst>
              <a:path w="2106446" h="1813326">
                <a:moveTo>
                  <a:pt x="0" y="0"/>
                </a:moveTo>
                <a:lnTo>
                  <a:pt x="2106446" y="0"/>
                </a:lnTo>
                <a:lnTo>
                  <a:pt x="2106446" y="1813326"/>
                </a:lnTo>
                <a:lnTo>
                  <a:pt x="0" y="181332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-18185" r="-18185"/>
            </a:stretch>
          </a:blipFill>
        </p:spPr>
      </p:sp>
      <p:sp>
        <p:nvSpPr>
          <p:cNvPr id="116" name="TextBox 68"/>
          <p:cNvSpPr txBox="1"/>
          <p:nvPr/>
        </p:nvSpPr>
        <p:spPr>
          <a:xfrm>
            <a:off x="3580196" y="4746394"/>
            <a:ext cx="2056061" cy="4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средства </a:t>
            </a:r>
          </a:p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городского бюджета</a:t>
            </a:r>
          </a:p>
        </p:txBody>
      </p:sp>
      <p:sp>
        <p:nvSpPr>
          <p:cNvPr id="117" name="Freeform 69"/>
          <p:cNvSpPr/>
          <p:nvPr/>
        </p:nvSpPr>
        <p:spPr>
          <a:xfrm>
            <a:off x="3573611" y="5474788"/>
            <a:ext cx="2106446" cy="1870176"/>
          </a:xfrm>
          <a:custGeom>
            <a:avLst/>
            <a:gdLst/>
            <a:ahLst/>
            <a:cxnLst/>
            <a:rect l="l" t="t" r="r" b="b"/>
            <a:pathLst>
              <a:path w="2106446" h="1870176">
                <a:moveTo>
                  <a:pt x="0" y="0"/>
                </a:moveTo>
                <a:lnTo>
                  <a:pt x="2106446" y="0"/>
                </a:lnTo>
                <a:lnTo>
                  <a:pt x="2106446" y="1870176"/>
                </a:lnTo>
                <a:lnTo>
                  <a:pt x="0" y="187017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-20323" r="-20323"/>
            </a:stretch>
          </a:blipFill>
        </p:spPr>
      </p:sp>
      <p:sp>
        <p:nvSpPr>
          <p:cNvPr id="118" name="TextBox 70"/>
          <p:cNvSpPr txBox="1"/>
          <p:nvPr/>
        </p:nvSpPr>
        <p:spPr>
          <a:xfrm>
            <a:off x="3580196" y="6128183"/>
            <a:ext cx="205606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СРЕДСТВА ГРАЖДАН, ИНДИВИДУАЛЬНЫХ ПРЕДПРИНИМАТЕЛЕЙ И ЮРИДИЧЕСКИХ ЛИЦ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В ВИДЕ ИНИЦИАТИВНЫХ ПЛАТЕЖЕЙ</a:t>
            </a:r>
          </a:p>
        </p:txBody>
      </p:sp>
      <p:grpSp>
        <p:nvGrpSpPr>
          <p:cNvPr id="119" name="Group 71"/>
          <p:cNvGrpSpPr>
            <a:grpSpLocks noChangeAspect="1"/>
          </p:cNvGrpSpPr>
          <p:nvPr/>
        </p:nvGrpSpPr>
        <p:grpSpPr>
          <a:xfrm>
            <a:off x="3352800" y="5226726"/>
            <a:ext cx="1245288" cy="985480"/>
            <a:chOff x="0" y="0"/>
            <a:chExt cx="1766782" cy="1398173"/>
          </a:xfrm>
        </p:grpSpPr>
        <p:sp>
          <p:nvSpPr>
            <p:cNvPr id="120" name="Freeform 72"/>
            <p:cNvSpPr/>
            <p:nvPr/>
          </p:nvSpPr>
          <p:spPr>
            <a:xfrm>
              <a:off x="0" y="0"/>
              <a:ext cx="1766824" cy="1398143"/>
            </a:xfrm>
            <a:custGeom>
              <a:avLst/>
              <a:gdLst/>
              <a:ahLst/>
              <a:cxnLst/>
              <a:rect l="l" t="t" r="r" b="b"/>
              <a:pathLst>
                <a:path w="1766824" h="1398143">
                  <a:moveTo>
                    <a:pt x="0" y="0"/>
                  </a:moveTo>
                  <a:lnTo>
                    <a:pt x="0" y="1398143"/>
                  </a:lnTo>
                  <a:lnTo>
                    <a:pt x="1766824" y="1398143"/>
                  </a:lnTo>
                  <a:lnTo>
                    <a:pt x="1766824" y="0"/>
                  </a:lnTo>
                  <a:close/>
                </a:path>
              </a:pathLst>
            </a:custGeom>
            <a:blipFill>
              <a:blip r:embed="rId41"/>
              <a:stretch>
                <a:fillRect r="2" b="-2"/>
              </a:stretch>
            </a:blipFill>
          </p:spPr>
        </p:sp>
      </p:grpSp>
      <p:sp>
        <p:nvSpPr>
          <p:cNvPr id="122" name="TextBox 105"/>
          <p:cNvSpPr txBox="1"/>
          <p:nvPr/>
        </p:nvSpPr>
        <p:spPr>
          <a:xfrm>
            <a:off x="3580196" y="4331848"/>
            <a:ext cx="2056061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000" b="1" dirty="0" smtClean="0">
                <a:solidFill>
                  <a:srgbClr val="3390E5"/>
                </a:solidFill>
                <a:latin typeface="Arial Narrow" panose="020B0606020202030204" pitchFamily="34" charset="0"/>
              </a:rPr>
              <a:t>млн </a:t>
            </a:r>
            <a:r>
              <a:rPr lang="en-US" sz="3000" b="1" dirty="0">
                <a:solidFill>
                  <a:srgbClr val="3390E5"/>
                </a:solidFill>
                <a:latin typeface="Arial Narrow" panose="020B0606020202030204" pitchFamily="34" charset="0"/>
              </a:rPr>
              <a:t>рублей</a:t>
            </a:r>
          </a:p>
        </p:txBody>
      </p:sp>
      <p:sp>
        <p:nvSpPr>
          <p:cNvPr id="123" name="TextBox 119"/>
          <p:cNvSpPr txBox="1"/>
          <p:nvPr/>
        </p:nvSpPr>
        <p:spPr>
          <a:xfrm>
            <a:off x="3839984" y="3819353"/>
            <a:ext cx="554088" cy="546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000" b="1" dirty="0" err="1">
                <a:solidFill>
                  <a:srgbClr val="3390E5"/>
                </a:solidFill>
                <a:latin typeface="Arial Narrow" panose="020B0606020202030204" pitchFamily="34" charset="0"/>
              </a:rPr>
              <a:t>до</a:t>
            </a:r>
            <a:endParaRPr lang="en-US" sz="3000" b="1" dirty="0">
              <a:solidFill>
                <a:srgbClr val="3390E5"/>
              </a:solidFill>
              <a:latin typeface="Arial Narrow" panose="020B0606020202030204" pitchFamily="34" charset="0"/>
            </a:endParaRPr>
          </a:p>
        </p:txBody>
      </p:sp>
      <p:sp>
        <p:nvSpPr>
          <p:cNvPr id="133" name="TextBox 60"/>
          <p:cNvSpPr txBox="1"/>
          <p:nvPr/>
        </p:nvSpPr>
        <p:spPr>
          <a:xfrm>
            <a:off x="4391375" y="3245596"/>
            <a:ext cx="541696" cy="128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9"/>
              </a:lnSpc>
            </a:pPr>
            <a:r>
              <a:rPr lang="ru-RU" sz="7999" dirty="0" smtClean="0">
                <a:solidFill>
                  <a:srgbClr val="3390E5"/>
                </a:solidFill>
                <a:latin typeface="Bahnschrift" panose="020B0502040204020203" pitchFamily="34" charset="0"/>
              </a:rPr>
              <a:t>6</a:t>
            </a:r>
            <a:endParaRPr lang="en-US" sz="7999" dirty="0">
              <a:solidFill>
                <a:srgbClr val="3390E5"/>
              </a:solidFill>
              <a:latin typeface="Bahnschrift" panose="020B0502040204020203" pitchFamily="34" charset="0"/>
            </a:endParaRPr>
          </a:p>
        </p:txBody>
      </p:sp>
      <p:sp>
        <p:nvSpPr>
          <p:cNvPr id="150" name="Freeform 96"/>
          <p:cNvSpPr/>
          <p:nvPr/>
        </p:nvSpPr>
        <p:spPr>
          <a:xfrm>
            <a:off x="4551185" y="7892239"/>
            <a:ext cx="1224635" cy="867427"/>
          </a:xfrm>
          <a:custGeom>
            <a:avLst/>
            <a:gdLst/>
            <a:ahLst/>
            <a:cxnLst/>
            <a:rect l="l" t="t" r="r" b="b"/>
            <a:pathLst>
              <a:path w="1200373" h="748596">
                <a:moveTo>
                  <a:pt x="0" y="0"/>
                </a:moveTo>
                <a:lnTo>
                  <a:pt x="1200373" y="0"/>
                </a:lnTo>
                <a:lnTo>
                  <a:pt x="1200373" y="748597"/>
                </a:lnTo>
                <a:lnTo>
                  <a:pt x="0" y="74859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4" name="Freeform 141"/>
          <p:cNvSpPr/>
          <p:nvPr/>
        </p:nvSpPr>
        <p:spPr>
          <a:xfrm>
            <a:off x="7322077" y="2430572"/>
            <a:ext cx="1273968" cy="999594"/>
          </a:xfrm>
          <a:custGeom>
            <a:avLst/>
            <a:gdLst/>
            <a:ahLst/>
            <a:cxnLst/>
            <a:rect l="l" t="t" r="r" b="b"/>
            <a:pathLst>
              <a:path w="1565452" h="1017866">
                <a:moveTo>
                  <a:pt x="0" y="0"/>
                </a:moveTo>
                <a:lnTo>
                  <a:pt x="1565452" y="0"/>
                </a:lnTo>
                <a:lnTo>
                  <a:pt x="1565452" y="1017866"/>
                </a:lnTo>
                <a:lnTo>
                  <a:pt x="0" y="101786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sp>
        <p:nvSpPr>
          <p:cNvPr id="79" name="TextBox 79"/>
          <p:cNvSpPr txBox="1"/>
          <p:nvPr/>
        </p:nvSpPr>
        <p:spPr>
          <a:xfrm>
            <a:off x="2169956" y="7846180"/>
            <a:ext cx="3266837" cy="929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75"/>
              </a:lnSpc>
            </a:pPr>
            <a:r>
              <a:rPr lang="ru-RU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3. </a:t>
            </a:r>
            <a:r>
              <a:rPr lang="en-US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КУДА </a:t>
            </a:r>
            <a:r>
              <a:rPr lang="en-US" dirty="0">
                <a:solidFill>
                  <a:srgbClr val="8C52FF"/>
                </a:solidFill>
                <a:latin typeface="Bahnschrift" panose="020B0502040204020203" pitchFamily="34" charset="0"/>
              </a:rPr>
              <a:t>НАПРАВЛЯТЬ ИНИЦИАТИВНЫЕ </a:t>
            </a:r>
            <a:endParaRPr lang="ru-RU" dirty="0" smtClean="0">
              <a:solidFill>
                <a:srgbClr val="8C52FF"/>
              </a:solidFill>
              <a:latin typeface="Bahnschrift" panose="020B0502040204020203" pitchFamily="34" charset="0"/>
            </a:endParaRPr>
          </a:p>
          <a:p>
            <a:pPr>
              <a:lnSpc>
                <a:spcPts val="2475"/>
              </a:lnSpc>
            </a:pPr>
            <a:r>
              <a:rPr lang="en-US" dirty="0" smtClean="0">
                <a:solidFill>
                  <a:srgbClr val="8C52FF"/>
                </a:solidFill>
                <a:latin typeface="Bahnschrift" panose="020B0502040204020203" pitchFamily="34" charset="0"/>
              </a:rPr>
              <a:t>ПРОЕКТЫ</a:t>
            </a:r>
            <a:r>
              <a:rPr lang="en-US" dirty="0">
                <a:solidFill>
                  <a:srgbClr val="8C52FF"/>
                </a:solidFill>
                <a:latin typeface="Bahnschrift" panose="020B0502040204020203" pitchFamily="34" charset="0"/>
              </a:rPr>
              <a:t>?</a:t>
            </a:r>
          </a:p>
        </p:txBody>
      </p:sp>
      <p:sp>
        <p:nvSpPr>
          <p:cNvPr id="151" name="AutoShape 72"/>
          <p:cNvSpPr/>
          <p:nvPr/>
        </p:nvSpPr>
        <p:spPr>
          <a:xfrm>
            <a:off x="7166964" y="4529720"/>
            <a:ext cx="1291236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4" name="AutoShape 72"/>
          <p:cNvSpPr/>
          <p:nvPr/>
        </p:nvSpPr>
        <p:spPr>
          <a:xfrm>
            <a:off x="9067800" y="4527080"/>
            <a:ext cx="1291236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5" name="AutoShape 72"/>
          <p:cNvSpPr/>
          <p:nvPr/>
        </p:nvSpPr>
        <p:spPr>
          <a:xfrm>
            <a:off x="13034364" y="4527080"/>
            <a:ext cx="1291236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6" name="AutoShape 72"/>
          <p:cNvSpPr/>
          <p:nvPr/>
        </p:nvSpPr>
        <p:spPr>
          <a:xfrm>
            <a:off x="14939364" y="4527080"/>
            <a:ext cx="1291236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7" name="AutoShape 72"/>
          <p:cNvSpPr/>
          <p:nvPr/>
        </p:nvSpPr>
        <p:spPr>
          <a:xfrm>
            <a:off x="11053164" y="4527080"/>
            <a:ext cx="1291236" cy="0"/>
          </a:xfrm>
          <a:prstGeom prst="line">
            <a:avLst/>
          </a:prstGeom>
          <a:ln w="28575" cap="flat">
            <a:solidFill>
              <a:srgbClr val="2B4B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8" name="Group 101"/>
          <p:cNvGrpSpPr/>
          <p:nvPr/>
        </p:nvGrpSpPr>
        <p:grpSpPr>
          <a:xfrm rot="-5400000">
            <a:off x="16048994" y="5396914"/>
            <a:ext cx="709633" cy="3089620"/>
            <a:chOff x="0" y="0"/>
            <a:chExt cx="2771140" cy="15491393"/>
          </a:xfrm>
        </p:grpSpPr>
        <p:sp>
          <p:nvSpPr>
            <p:cNvPr id="159" name="Freeform 102"/>
            <p:cNvSpPr/>
            <p:nvPr/>
          </p:nvSpPr>
          <p:spPr>
            <a:xfrm>
              <a:off x="0" y="0"/>
              <a:ext cx="2771140" cy="15491392"/>
            </a:xfrm>
            <a:custGeom>
              <a:avLst/>
              <a:gdLst/>
              <a:ahLst/>
              <a:cxnLst/>
              <a:rect l="l" t="t" r="r" b="b"/>
              <a:pathLst>
                <a:path w="2771140" h="15491392">
                  <a:moveTo>
                    <a:pt x="0" y="0"/>
                  </a:moveTo>
                  <a:lnTo>
                    <a:pt x="0" y="14588423"/>
                  </a:lnTo>
                  <a:lnTo>
                    <a:pt x="1384300" y="15491392"/>
                  </a:lnTo>
                  <a:lnTo>
                    <a:pt x="2771140" y="14588423"/>
                  </a:lnTo>
                  <a:lnTo>
                    <a:pt x="277114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</p:grpSp>
      <p:grpSp>
        <p:nvGrpSpPr>
          <p:cNvPr id="160" name="Group 15"/>
          <p:cNvGrpSpPr>
            <a:grpSpLocks noChangeAspect="1"/>
          </p:cNvGrpSpPr>
          <p:nvPr/>
        </p:nvGrpSpPr>
        <p:grpSpPr>
          <a:xfrm>
            <a:off x="16306800" y="5653296"/>
            <a:ext cx="1653147" cy="1166604"/>
            <a:chOff x="0" y="0"/>
            <a:chExt cx="2984500" cy="2311400"/>
          </a:xfrm>
        </p:grpSpPr>
        <p:sp>
          <p:nvSpPr>
            <p:cNvPr id="161" name="Freeform 16"/>
            <p:cNvSpPr/>
            <p:nvPr/>
          </p:nvSpPr>
          <p:spPr>
            <a:xfrm>
              <a:off x="0" y="0"/>
              <a:ext cx="2984500" cy="2311400"/>
            </a:xfrm>
            <a:custGeom>
              <a:avLst/>
              <a:gdLst/>
              <a:ahLst/>
              <a:cxnLst/>
              <a:rect l="l" t="t" r="r" b="b"/>
              <a:pathLst>
                <a:path w="2984500" h="2311400">
                  <a:moveTo>
                    <a:pt x="0" y="0"/>
                  </a:moveTo>
                  <a:lnTo>
                    <a:pt x="0" y="2311400"/>
                  </a:lnTo>
                  <a:lnTo>
                    <a:pt x="2984500" y="2311400"/>
                  </a:lnTo>
                  <a:lnTo>
                    <a:pt x="2984500" y="0"/>
                  </a:lnTo>
                  <a:close/>
                </a:path>
              </a:pathLst>
            </a:custGeom>
            <a:blipFill>
              <a:blip r:embed="rId44"/>
              <a:stretch>
                <a:fillRect/>
              </a:stretch>
            </a:blipFill>
          </p:spPr>
        </p:sp>
      </p:grpSp>
      <p:sp>
        <p:nvSpPr>
          <p:cNvPr id="162" name="TextBox 161"/>
          <p:cNvSpPr txBox="1"/>
          <p:nvPr/>
        </p:nvSpPr>
        <p:spPr>
          <a:xfrm>
            <a:off x="15325172" y="6659469"/>
            <a:ext cx="2516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Реализация инициатив </a:t>
            </a:r>
            <a:endParaRPr lang="ru-RU" sz="2000" dirty="0">
              <a:solidFill>
                <a:prstClr val="white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в 202</a:t>
            </a:r>
            <a:r>
              <a:rPr lang="ru-RU" sz="2000" dirty="0">
                <a:solidFill>
                  <a:prstClr val="white"/>
                </a:solidFill>
                <a:latin typeface="Arial Narrow" panose="020B0606020202030204" pitchFamily="34" charset="0"/>
              </a:rPr>
              <a:t>5</a:t>
            </a: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 году!</a:t>
            </a:r>
          </a:p>
        </p:txBody>
      </p:sp>
      <p:grpSp>
        <p:nvGrpSpPr>
          <p:cNvPr id="168" name="Group 38"/>
          <p:cNvGrpSpPr/>
          <p:nvPr/>
        </p:nvGrpSpPr>
        <p:grpSpPr>
          <a:xfrm>
            <a:off x="13419452" y="8581054"/>
            <a:ext cx="4595985" cy="1483027"/>
            <a:chOff x="0" y="0"/>
            <a:chExt cx="4386810" cy="1397602"/>
          </a:xfrm>
        </p:grpSpPr>
        <p:sp>
          <p:nvSpPr>
            <p:cNvPr id="169" name="Freeform 39"/>
            <p:cNvSpPr/>
            <p:nvPr/>
          </p:nvSpPr>
          <p:spPr>
            <a:xfrm>
              <a:off x="0" y="0"/>
              <a:ext cx="4386810" cy="1397602"/>
            </a:xfrm>
            <a:custGeom>
              <a:avLst/>
              <a:gdLst/>
              <a:ahLst/>
              <a:cxnLst/>
              <a:rect l="l" t="t" r="r" b="b"/>
              <a:pathLst>
                <a:path w="4386810" h="1397602">
                  <a:moveTo>
                    <a:pt x="4262350" y="1397602"/>
                  </a:moveTo>
                  <a:lnTo>
                    <a:pt x="124460" y="1397602"/>
                  </a:lnTo>
                  <a:cubicBezTo>
                    <a:pt x="55880" y="1397602"/>
                    <a:pt x="0" y="1341722"/>
                    <a:pt x="0" y="12731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2350" y="0"/>
                  </a:lnTo>
                  <a:cubicBezTo>
                    <a:pt x="4330930" y="0"/>
                    <a:pt x="4386810" y="55880"/>
                    <a:pt x="4386810" y="124460"/>
                  </a:cubicBezTo>
                  <a:lnTo>
                    <a:pt x="4386810" y="1273142"/>
                  </a:lnTo>
                  <a:cubicBezTo>
                    <a:pt x="4386810" y="1341722"/>
                    <a:pt x="4330930" y="1397602"/>
                    <a:pt x="4262350" y="1397602"/>
                  </a:cubicBezTo>
                  <a:close/>
                </a:path>
              </a:pathLst>
            </a:custGeom>
            <a:solidFill>
              <a:srgbClr val="6BA7C4"/>
            </a:solidFill>
          </p:spPr>
        </p:sp>
      </p:grpSp>
      <p:grpSp>
        <p:nvGrpSpPr>
          <p:cNvPr id="170" name="Group 40"/>
          <p:cNvGrpSpPr/>
          <p:nvPr/>
        </p:nvGrpSpPr>
        <p:grpSpPr>
          <a:xfrm>
            <a:off x="13706416" y="8191157"/>
            <a:ext cx="4021419" cy="498442"/>
            <a:chOff x="0" y="0"/>
            <a:chExt cx="1106001" cy="135349"/>
          </a:xfrm>
        </p:grpSpPr>
        <p:sp>
          <p:nvSpPr>
            <p:cNvPr id="171" name="Freeform 41"/>
            <p:cNvSpPr/>
            <p:nvPr/>
          </p:nvSpPr>
          <p:spPr>
            <a:xfrm>
              <a:off x="0" y="0"/>
              <a:ext cx="1106001" cy="135349"/>
            </a:xfrm>
            <a:custGeom>
              <a:avLst/>
              <a:gdLst/>
              <a:ahLst/>
              <a:cxnLst/>
              <a:rect l="l" t="t" r="r" b="b"/>
              <a:pathLst>
                <a:path w="1106001" h="135349">
                  <a:moveTo>
                    <a:pt x="0" y="0"/>
                  </a:moveTo>
                  <a:lnTo>
                    <a:pt x="1106001" y="0"/>
                  </a:lnTo>
                  <a:lnTo>
                    <a:pt x="1106001" y="135349"/>
                  </a:lnTo>
                  <a:lnTo>
                    <a:pt x="0" y="135349"/>
                  </a:lnTo>
                  <a:close/>
                </a:path>
              </a:pathLst>
            </a:custGeom>
            <a:solidFill>
              <a:srgbClr val="BADBD7"/>
            </a:solidFill>
          </p:spPr>
        </p:sp>
        <p:sp>
          <p:nvSpPr>
            <p:cNvPr id="172" name="TextBox 42"/>
            <p:cNvSpPr txBox="1"/>
            <p:nvPr/>
          </p:nvSpPr>
          <p:spPr>
            <a:xfrm>
              <a:off x="0" y="-47625"/>
              <a:ext cx="1106001" cy="18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706416" y="8272479"/>
            <a:ext cx="4050001" cy="335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450" b="1" dirty="0">
                <a:solidFill>
                  <a:srgbClr val="000000"/>
                </a:solidFill>
                <a:latin typeface="Arial Narrow" panose="020B0606020202030204" pitchFamily="34" charset="0"/>
              </a:rPr>
              <a:t>ОБЩАЯ ИНФОРМАЦИЯ </a:t>
            </a:r>
            <a:r>
              <a:rPr lang="en-US" sz="145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 </a:t>
            </a:r>
            <a:r>
              <a:rPr lang="en-US" sz="1450" b="1" dirty="0">
                <a:solidFill>
                  <a:srgbClr val="000000"/>
                </a:solidFill>
                <a:latin typeface="Arial Narrow" panose="020B0606020202030204" pitchFamily="34" charset="0"/>
              </a:rPr>
              <a:t>РЕАЛИЗАЦИИ ПРОЕКТА: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9103" y="9206151"/>
            <a:ext cx="2524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99"/>
              </a:lnSpc>
            </a:pPr>
            <a:r>
              <a:rPr lang="en-US" sz="1300" dirty="0">
                <a:solidFill>
                  <a:prstClr val="white"/>
                </a:solidFill>
                <a:latin typeface="Arial Narrow" panose="020B0606020202030204" pitchFamily="34" charset="0"/>
              </a:rPr>
              <a:t>на официальном информационном интернет-портале городского округа "Город Архангельск" </a:t>
            </a:r>
          </a:p>
          <a:p>
            <a:pPr algn="ctr">
              <a:lnSpc>
                <a:spcPts val="1499"/>
              </a:lnSpc>
            </a:pPr>
            <a:r>
              <a:rPr lang="en-US" sz="1300" dirty="0">
                <a:solidFill>
                  <a:prstClr val="white"/>
                </a:solidFill>
                <a:latin typeface="Arial Narrow" panose="020B0606020202030204" pitchFamily="34" charset="0"/>
              </a:rPr>
              <a:t>www.arhcity.ru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42791" y="9231783"/>
            <a:ext cx="1942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99"/>
              </a:lnSpc>
            </a:pPr>
            <a:r>
              <a:rPr lang="en-US" sz="1300" dirty="0">
                <a:solidFill>
                  <a:prstClr val="white"/>
                </a:solidFill>
                <a:latin typeface="Arial Narrow" panose="020B0606020202030204" pitchFamily="34" charset="0"/>
              </a:rPr>
              <a:t>группа Вконтакте:</a:t>
            </a:r>
          </a:p>
          <a:p>
            <a:pPr algn="ctr">
              <a:lnSpc>
                <a:spcPts val="1499"/>
              </a:lnSpc>
            </a:pPr>
            <a:r>
              <a:rPr lang="en-US" sz="1300" dirty="0">
                <a:solidFill>
                  <a:prstClr val="white"/>
                </a:solidFill>
                <a:latin typeface="Arial Narrow" panose="020B0606020202030204" pitchFamily="34" charset="0"/>
              </a:rPr>
              <a:t> "Бюджет твоих возможностей и инициативные проекты"</a:t>
            </a:r>
          </a:p>
        </p:txBody>
      </p:sp>
      <p:pic>
        <p:nvPicPr>
          <p:cNvPr id="173" name="Picture 130">
            <a:hlinkClick r:id="rId45" tooltip="https://www.arhcity.ru/?page=226/3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485116" y="8705473"/>
            <a:ext cx="652158" cy="589314"/>
          </a:xfrm>
          <a:prstGeom prst="rect">
            <a:avLst/>
          </a:prstGeom>
        </p:spPr>
      </p:pic>
      <p:pic>
        <p:nvPicPr>
          <p:cNvPr id="174" name="Picture 128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>
            <a:off x="16747282" y="8733547"/>
            <a:ext cx="533167" cy="533167"/>
          </a:xfrm>
          <a:prstGeom prst="rect">
            <a:avLst/>
          </a:prstGeom>
        </p:spPr>
      </p:pic>
      <p:pic>
        <p:nvPicPr>
          <p:cNvPr id="175" name="Рисунок 174"/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" r="2470" b="3889"/>
          <a:stretch/>
        </p:blipFill>
        <p:spPr>
          <a:xfrm>
            <a:off x="13016151" y="779480"/>
            <a:ext cx="3885461" cy="2692635"/>
          </a:xfrm>
          <a:prstGeom prst="rect">
            <a:avLst/>
          </a:prstGeom>
        </p:spPr>
      </p:pic>
      <p:sp>
        <p:nvSpPr>
          <p:cNvPr id="124" name="Freeform 134"/>
          <p:cNvSpPr/>
          <p:nvPr/>
        </p:nvSpPr>
        <p:spPr>
          <a:xfrm>
            <a:off x="6386355" y="6210744"/>
            <a:ext cx="910589" cy="882134"/>
          </a:xfrm>
          <a:custGeom>
            <a:avLst/>
            <a:gdLst/>
            <a:ahLst/>
            <a:cxnLst/>
            <a:rect l="l" t="t" r="r" b="b"/>
            <a:pathLst>
              <a:path w="910589" h="882134">
                <a:moveTo>
                  <a:pt x="0" y="0"/>
                </a:moveTo>
                <a:lnTo>
                  <a:pt x="910590" y="0"/>
                </a:lnTo>
                <a:lnTo>
                  <a:pt x="910590" y="882133"/>
                </a:lnTo>
                <a:lnTo>
                  <a:pt x="0" y="882133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25" name="Freeform 135"/>
          <p:cNvSpPr/>
          <p:nvPr/>
        </p:nvSpPr>
        <p:spPr>
          <a:xfrm>
            <a:off x="8313939" y="6518032"/>
            <a:ext cx="1064276" cy="603735"/>
          </a:xfrm>
          <a:custGeom>
            <a:avLst/>
            <a:gdLst/>
            <a:ahLst/>
            <a:cxnLst/>
            <a:rect l="l" t="t" r="r" b="b"/>
            <a:pathLst>
              <a:path w="1064276" h="603735">
                <a:moveTo>
                  <a:pt x="0" y="0"/>
                </a:moveTo>
                <a:lnTo>
                  <a:pt x="1064276" y="0"/>
                </a:lnTo>
                <a:lnTo>
                  <a:pt x="1064276" y="603734"/>
                </a:lnTo>
                <a:lnTo>
                  <a:pt x="0" y="603734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26" name="Freeform 136"/>
          <p:cNvSpPr/>
          <p:nvPr/>
        </p:nvSpPr>
        <p:spPr>
          <a:xfrm>
            <a:off x="10371398" y="6518665"/>
            <a:ext cx="786713" cy="626510"/>
          </a:xfrm>
          <a:custGeom>
            <a:avLst/>
            <a:gdLst/>
            <a:ahLst/>
            <a:cxnLst/>
            <a:rect l="l" t="t" r="r" b="b"/>
            <a:pathLst>
              <a:path w="786713" h="626510">
                <a:moveTo>
                  <a:pt x="0" y="0"/>
                </a:moveTo>
                <a:lnTo>
                  <a:pt x="786713" y="0"/>
                </a:lnTo>
                <a:lnTo>
                  <a:pt x="786713" y="626510"/>
                </a:lnTo>
                <a:lnTo>
                  <a:pt x="0" y="626510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127" name="Freeform 137"/>
          <p:cNvSpPr/>
          <p:nvPr/>
        </p:nvSpPr>
        <p:spPr>
          <a:xfrm>
            <a:off x="12263182" y="6227162"/>
            <a:ext cx="916206" cy="911209"/>
          </a:xfrm>
          <a:custGeom>
            <a:avLst/>
            <a:gdLst/>
            <a:ahLst/>
            <a:cxnLst/>
            <a:rect l="l" t="t" r="r" b="b"/>
            <a:pathLst>
              <a:path w="916206" h="911209">
                <a:moveTo>
                  <a:pt x="0" y="0"/>
                </a:moveTo>
                <a:lnTo>
                  <a:pt x="916206" y="0"/>
                </a:lnTo>
                <a:lnTo>
                  <a:pt x="916206" y="911208"/>
                </a:lnTo>
                <a:lnTo>
                  <a:pt x="0" y="911208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xmlns="" r:embed="rId55"/>
                </a:ext>
              </a:extLst>
            </a:blip>
            <a:stretch>
              <a:fillRect/>
            </a:stretch>
          </a:blipFill>
        </p:spPr>
      </p:sp>
      <p:sp>
        <p:nvSpPr>
          <p:cNvPr id="128" name="Freeform 138"/>
          <p:cNvSpPr/>
          <p:nvPr/>
        </p:nvSpPr>
        <p:spPr>
          <a:xfrm>
            <a:off x="13993317" y="6194140"/>
            <a:ext cx="304104" cy="288519"/>
          </a:xfrm>
          <a:custGeom>
            <a:avLst/>
            <a:gdLst/>
            <a:ahLst/>
            <a:cxnLst/>
            <a:rect l="l" t="t" r="r" b="b"/>
            <a:pathLst>
              <a:path w="304104" h="288519">
                <a:moveTo>
                  <a:pt x="0" y="0"/>
                </a:moveTo>
                <a:lnTo>
                  <a:pt x="304105" y="0"/>
                </a:lnTo>
                <a:lnTo>
                  <a:pt x="304105" y="288519"/>
                </a:lnTo>
                <a:lnTo>
                  <a:pt x="0" y="288519"/>
                </a:lnTo>
                <a:lnTo>
                  <a:pt x="0" y="0"/>
                </a:lnTo>
                <a:close/>
              </a:path>
            </a:pathLst>
          </a:custGeom>
          <a:blipFill>
            <a:blip r:embed="rId56"/>
            <a:stretch>
              <a:fillRect/>
            </a:stretch>
          </a:blipFill>
        </p:spPr>
      </p:sp>
      <p:sp>
        <p:nvSpPr>
          <p:cNvPr id="129" name="Freeform 139"/>
          <p:cNvSpPr/>
          <p:nvPr/>
        </p:nvSpPr>
        <p:spPr>
          <a:xfrm>
            <a:off x="13966495" y="5809467"/>
            <a:ext cx="470900" cy="409873"/>
          </a:xfrm>
          <a:custGeom>
            <a:avLst/>
            <a:gdLst/>
            <a:ahLst/>
            <a:cxnLst/>
            <a:rect l="l" t="t" r="r" b="b"/>
            <a:pathLst>
              <a:path w="470900" h="409873">
                <a:moveTo>
                  <a:pt x="0" y="0"/>
                </a:moveTo>
                <a:lnTo>
                  <a:pt x="470900" y="0"/>
                </a:lnTo>
                <a:lnTo>
                  <a:pt x="470900" y="409873"/>
                </a:lnTo>
                <a:lnTo>
                  <a:pt x="0" y="409873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130" name="Freeform 140"/>
          <p:cNvSpPr/>
          <p:nvPr/>
        </p:nvSpPr>
        <p:spPr>
          <a:xfrm>
            <a:off x="14325599" y="5864221"/>
            <a:ext cx="1028003" cy="727079"/>
          </a:xfrm>
          <a:custGeom>
            <a:avLst/>
            <a:gdLst/>
            <a:ahLst/>
            <a:cxnLst/>
            <a:rect l="l" t="t" r="r" b="b"/>
            <a:pathLst>
              <a:path w="1028003" h="727079">
                <a:moveTo>
                  <a:pt x="0" y="0"/>
                </a:moveTo>
                <a:lnTo>
                  <a:pt x="1028003" y="0"/>
                </a:lnTo>
                <a:lnTo>
                  <a:pt x="1028003" y="727079"/>
                </a:lnTo>
                <a:lnTo>
                  <a:pt x="0" y="727079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xmlns="" r:embed="rId59"/>
                </a:ext>
              </a:extLst>
            </a:blip>
            <a:stretch>
              <a:fillRect/>
            </a:stretch>
          </a:blipFill>
        </p:spPr>
      </p:sp>
      <p:pic>
        <p:nvPicPr>
          <p:cNvPr id="131" name="Picture 45"/>
          <p:cNvPicPr>
            <a:picLocks noChangeAspect="1"/>
          </p:cNvPicPr>
          <p:nvPr/>
        </p:nvPicPr>
        <p:blipFill>
          <a:blip r:embed="rId60"/>
          <a:srcRect/>
          <a:stretch>
            <a:fillRect/>
          </a:stretch>
        </p:blipFill>
        <p:spPr>
          <a:xfrm>
            <a:off x="4711052" y="3245596"/>
            <a:ext cx="1100742" cy="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194" y="0"/>
            <a:ext cx="1831019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7273303" cy="102889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76240" y="877490"/>
            <a:ext cx="2648757" cy="2305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76240" y="4185522"/>
            <a:ext cx="1544622" cy="7723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09856" y="3901530"/>
            <a:ext cx="2589992" cy="133384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685357" y="3644891"/>
            <a:ext cx="1847124" cy="1847124"/>
            <a:chOff x="0" y="0"/>
            <a:chExt cx="495300" cy="4953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9551D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46EF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819640" y="4188747"/>
            <a:ext cx="1544622" cy="7723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253256" y="3904755"/>
            <a:ext cx="2589992" cy="1333846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016541" y="3654566"/>
            <a:ext cx="1847124" cy="1847124"/>
            <a:chOff x="0" y="0"/>
            <a:chExt cx="495300" cy="4953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154762" y="4191972"/>
            <a:ext cx="1544622" cy="772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588378" y="3907980"/>
            <a:ext cx="2589992" cy="1333846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5363879" y="3644891"/>
            <a:ext cx="1847124" cy="1847124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470025" y="5687285"/>
            <a:ext cx="356804" cy="356804"/>
            <a:chOff x="0" y="0"/>
            <a:chExt cx="1708150" cy="17081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9551D1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787215" y="5687285"/>
            <a:ext cx="356804" cy="356804"/>
            <a:chOff x="0" y="0"/>
            <a:chExt cx="1708150" cy="17081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6084267" y="5687285"/>
            <a:ext cx="356804" cy="356804"/>
            <a:chOff x="0" y="0"/>
            <a:chExt cx="1708150" cy="17081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4964146" y="756871"/>
            <a:ext cx="1780132" cy="1711207"/>
            <a:chOff x="0" y="0"/>
            <a:chExt cx="1990979" cy="1913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90979" cy="1913890"/>
            </a:xfrm>
            <a:custGeom>
              <a:avLst/>
              <a:gdLst/>
              <a:ahLst/>
              <a:cxnLst/>
              <a:rect l="l" t="t" r="r" b="b"/>
              <a:pathLst>
                <a:path w="1990979" h="1913890">
                  <a:moveTo>
                    <a:pt x="0" y="0"/>
                  </a:moveTo>
                  <a:lnTo>
                    <a:pt x="1990979" y="0"/>
                  </a:lnTo>
                  <a:lnTo>
                    <a:pt x="1990979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C64D1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368043" y="869623"/>
            <a:ext cx="3195148" cy="231335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685357" y="7508467"/>
            <a:ext cx="2273264" cy="159166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4854298" y="7140702"/>
            <a:ext cx="2816742" cy="178798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2"/>
          <a:srcRect l="30288" r="26317"/>
          <a:stretch>
            <a:fillRect/>
          </a:stretch>
        </p:blipFill>
        <p:spPr>
          <a:xfrm>
            <a:off x="11959587" y="7337017"/>
            <a:ext cx="2368864" cy="159166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8685357" y="3907275"/>
            <a:ext cx="1847124" cy="117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2"/>
              </a:lnSpc>
            </a:pPr>
            <a:r>
              <a:rPr lang="en-US" sz="6801">
                <a:solidFill>
                  <a:srgbClr val="FFFFFF"/>
                </a:solidFill>
                <a:latin typeface="Open Sans Light Bold"/>
              </a:rPr>
              <a:t>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16541" y="3907275"/>
            <a:ext cx="1847124" cy="117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2"/>
              </a:lnSpc>
            </a:pPr>
            <a:r>
              <a:rPr lang="en-US" sz="6801">
                <a:solidFill>
                  <a:srgbClr val="FFFFFF"/>
                </a:solidFill>
                <a:latin typeface="Open Sans Light Bold"/>
              </a:rPr>
              <a:t>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393125" y="3907275"/>
            <a:ext cx="1847124" cy="117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2"/>
              </a:lnSpc>
            </a:pPr>
            <a:r>
              <a:rPr lang="en-US" sz="6801">
                <a:solidFill>
                  <a:srgbClr val="FFFFFF"/>
                </a:solidFill>
                <a:latin typeface="Open Sans Light Bold"/>
              </a:rPr>
              <a:t>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476240" y="6162949"/>
            <a:ext cx="2681213" cy="990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3"/>
              </a:lnSpc>
            </a:pPr>
            <a:r>
              <a:rPr lang="en-US" sz="1888">
                <a:solidFill>
                  <a:srgbClr val="000000"/>
                </a:solidFill>
                <a:latin typeface="Open Sans Light Bold"/>
              </a:rPr>
              <a:t>Выделение средств , конкурсные процедуры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122376" y="6190599"/>
            <a:ext cx="1635453" cy="62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</a:pPr>
            <a:r>
              <a:rPr lang="en-US" sz="1851">
                <a:solidFill>
                  <a:srgbClr val="000000"/>
                </a:solidFill>
                <a:latin typeface="Open Sans Light Bold"/>
              </a:rPr>
              <a:t>Выполнение работ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522899" y="6162949"/>
            <a:ext cx="1587576" cy="65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3"/>
              </a:lnSpc>
            </a:pPr>
            <a:r>
              <a:rPr lang="en-US" sz="1888">
                <a:solidFill>
                  <a:srgbClr val="000000"/>
                </a:solidFill>
                <a:latin typeface="Open Sans Light Bold"/>
              </a:rPr>
              <a:t>Открытие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470435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4703</TotalTime>
  <Words>912</Words>
  <Application>Microsoft Office PowerPoint</Application>
  <PresentationFormat>Произвольный</PresentationFormat>
  <Paragraphs>270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29" baseType="lpstr">
      <vt:lpstr>Arial</vt:lpstr>
      <vt:lpstr>Arial Narrow</vt:lpstr>
      <vt:lpstr>Roboto Condensed Bold</vt:lpstr>
      <vt:lpstr>Calibri</vt:lpstr>
      <vt:lpstr>Segoe UI Emoji</vt:lpstr>
      <vt:lpstr>Franklin Gothic Demi</vt:lpstr>
      <vt:lpstr>Segoe UI Black</vt:lpstr>
      <vt:lpstr>Century Gothic</vt:lpstr>
      <vt:lpstr>Bahnschrift</vt:lpstr>
      <vt:lpstr>Franklin Gothic Demi Cond</vt:lpstr>
      <vt:lpstr>Impact</vt:lpstr>
      <vt:lpstr>Verdana</vt:lpstr>
      <vt:lpstr>Comic Sans MS</vt:lpstr>
      <vt:lpstr>PMingLiU-ExtB</vt:lpstr>
      <vt:lpstr>Browallia New</vt:lpstr>
      <vt:lpstr>Open Sans Light Bold</vt:lpstr>
      <vt:lpstr>Office Theme</vt:lpstr>
      <vt:lpstr>1_Office Theme</vt:lpstr>
      <vt:lpstr>2_Office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МП1_ инициативное бюджетирование</dc:title>
  <dc:creator>Филиппова Наталья Вячеславовна</dc:creator>
  <cp:lastModifiedBy>Евгения Сергеевна Пономарева</cp:lastModifiedBy>
  <cp:revision>240</cp:revision>
  <cp:lastPrinted>2023-05-11T07:39:14Z</cp:lastPrinted>
  <dcterms:created xsi:type="dcterms:W3CDTF">2006-08-16T00:00:00Z</dcterms:created>
  <dcterms:modified xsi:type="dcterms:W3CDTF">2024-10-24T11:07:53Z</dcterms:modified>
  <dc:identifier>DAFBXqY1IxM</dc:identifier>
</cp:coreProperties>
</file>