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2"/>
  </p:notesMasterIdLst>
  <p:handoutMasterIdLst>
    <p:handoutMasterId r:id="rId13"/>
  </p:handoutMasterIdLst>
  <p:sldIdLst>
    <p:sldId id="3105" r:id="rId2"/>
    <p:sldId id="3157" r:id="rId3"/>
    <p:sldId id="3179" r:id="rId4"/>
    <p:sldId id="3177" r:id="rId5"/>
    <p:sldId id="3198" r:id="rId6"/>
    <p:sldId id="3171" r:id="rId7"/>
    <p:sldId id="3197" r:id="rId8"/>
    <p:sldId id="3195" r:id="rId9"/>
    <p:sldId id="3196" r:id="rId10"/>
    <p:sldId id="3074" r:id="rId11"/>
  </p:sldIdLst>
  <p:sldSz cx="24384000" cy="13716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veta Börner" initials="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2B"/>
    <a:srgbClr val="007A37"/>
    <a:srgbClr val="99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/>
    <p:restoredTop sz="94872" autoAdjust="0"/>
  </p:normalViewPr>
  <p:slideViewPr>
    <p:cSldViewPr snapToGrid="0" snapToObjects="1">
      <p:cViewPr varScale="1">
        <p:scale>
          <a:sx n="54" d="100"/>
          <a:sy n="54" d="100"/>
        </p:scale>
        <p:origin x="103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392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3880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1F517FC-2C78-C64E-9DB0-F260D968B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80EDDC-CB33-8947-851D-82B51F96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9B25-ADC4-EA48-A268-71AE8C7AFB17}" type="datetimeFigureOut">
              <a:rPr lang="ru-RU" smtClean="0">
                <a:latin typeface="Century Gothic" panose="020B0502020202020204" pitchFamily="34" charset="0"/>
              </a:rPr>
              <a:t>07.12.2022</a:t>
            </a:fld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294B96-7A7F-794D-9969-199CE547B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E6962D-21BC-AC44-8408-6FA6F49631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8283-1A91-7545-B468-8A8071E49335}" type="slidenum">
              <a:rPr lang="ru-RU" smtClean="0">
                <a:latin typeface="Century Gothic" panose="020B0502020202020204" pitchFamily="34" charset="0"/>
              </a:rPr>
              <a:t>‹#›</a:t>
            </a:fld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C57CD0B-6D1A-F946-AB87-F143DA1D7362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29AF416-D8E6-9A4A-BE11-9239AC2E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0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7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4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3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9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2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1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3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9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48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0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6958" y="730250"/>
            <a:ext cx="12181114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0242" y="5861957"/>
            <a:ext cx="12017829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2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2338" y="881062"/>
            <a:ext cx="11269663" cy="11641137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9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8833" y="3"/>
            <a:ext cx="18275165" cy="9342923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2339" y="881064"/>
            <a:ext cx="22539324" cy="1166212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99592"/>
            <a:ext cx="15214600" cy="11141072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48473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6514" y="730250"/>
            <a:ext cx="14091558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5861957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8"/>
            <a:ext cx="24384003" cy="7281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4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1034185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6701089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18062111" y="2926081"/>
            <a:ext cx="5287709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12367993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1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03288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5512920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953016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999295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14472987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8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85399" y="753536"/>
            <a:ext cx="13077789" cy="117517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92017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67996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4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0" y="7008856"/>
            <a:ext cx="22974301" cy="22657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0" y="9225643"/>
            <a:ext cx="22974301" cy="11381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1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1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4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8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965200"/>
            <a:ext cx="15240000" cy="1153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0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3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0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2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66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83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07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50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2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9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2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30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8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12392891" y="3096491"/>
            <a:ext cx="110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2890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645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4953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>
                <a:solidFill>
                  <a:schemeClr val="bg1">
                    <a:lumMod val="75000"/>
                  </a:schemeClr>
                </a:solidFill>
              </a:rPr>
              <a:t>|</a:t>
            </a:r>
            <a:endParaRPr lang="en-US" sz="1600" b="0" kern="15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en-US" sz="1600" b="0" kern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18826579" y="13136926"/>
            <a:ext cx="4544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spc="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ЭКОНОМИКИ ГОРОДА</a:t>
            </a:r>
            <a:endParaRPr lang="ru-RU" sz="16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22356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8" r:id="rId4"/>
    <p:sldLayoutId id="2147483764" r:id="rId5"/>
    <p:sldLayoutId id="2147483765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3" r:id="rId19"/>
    <p:sldLayoutId id="2147483744" r:id="rId20"/>
    <p:sldLayoutId id="2147483745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12" r:id="rId36"/>
    <p:sldLayoutId id="2147483718" r:id="rId37"/>
    <p:sldLayoutId id="2147483666" r:id="rId38"/>
    <p:sldLayoutId id="2147483675" r:id="rId39"/>
    <p:sldLayoutId id="2147483677" r:id="rId40"/>
    <p:sldLayoutId id="2147483678" r:id="rId41"/>
    <p:sldLayoutId id="2147483679" r:id="rId42"/>
    <p:sldLayoutId id="2147483680" r:id="rId43"/>
    <p:sldLayoutId id="2147483690" r:id="rId44"/>
    <p:sldLayoutId id="2147483691" r:id="rId45"/>
    <p:sldLayoutId id="2147483695" r:id="rId46"/>
    <p:sldLayoutId id="2147483696" r:id="rId47"/>
    <p:sldLayoutId id="2147483769" r:id="rId48"/>
  </p:sldLayoutIdLst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orient="horz" pos="8062" userDrawn="1">
          <p15:clr>
            <a:srgbClr val="F26B43"/>
          </p15:clr>
        </p15:guide>
        <p15:guide id="10" orient="horz" pos="555" userDrawn="1">
          <p15:clr>
            <a:srgbClr val="F26B43"/>
          </p15:clr>
        </p15:guide>
        <p15:guide id="11" pos="581" userDrawn="1">
          <p15:clr>
            <a:srgbClr val="F26B43"/>
          </p15:clr>
        </p15:guide>
        <p15:guide id="12" pos="147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twitter.com/UrbanEconRu" TargetMode="External"/><Relationship Id="rId5" Type="http://schemas.openxmlformats.org/officeDocument/2006/relationships/hyperlink" Target="https://www.youtube.com/channel/UCq3VciO0o6y5RYqcejjRFnA" TargetMode="External"/><Relationship Id="rId4" Type="http://schemas.openxmlformats.org/officeDocument/2006/relationships/hyperlink" Target="https://www.facebook.com/UrbanEconomic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AE4F87-3494-4945-8835-3CDB691DD6BE}"/>
              </a:ext>
            </a:extLst>
          </p:cNvPr>
          <p:cNvSpPr/>
          <p:nvPr/>
        </p:nvSpPr>
        <p:spPr>
          <a:xfrm>
            <a:off x="9100694" y="525238"/>
            <a:ext cx="14902082" cy="12460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812F77-ECD0-FD47-ABF9-093562C8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450" y="3466419"/>
            <a:ext cx="14091558" cy="7397332"/>
          </a:xfrm>
        </p:spPr>
        <p:txBody>
          <a:bodyPr/>
          <a:lstStyle/>
          <a:p>
            <a:pPr algn="ctr"/>
            <a:r>
              <a:rPr lang="ru-RU" sz="8000" dirty="0" smtClean="0"/>
              <a:t>«Зелёная повестка» устойчивого развития </a:t>
            </a:r>
            <a:r>
              <a:rPr lang="ru-RU" sz="8000" dirty="0" smtClean="0"/>
              <a:t>: </a:t>
            </a:r>
            <a:r>
              <a:rPr lang="ru-RU" sz="8000" dirty="0"/>
              <a:t>вызовы и возможности для городов 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4800" dirty="0" smtClean="0"/>
              <a:t>А.С. Пузанов</a:t>
            </a:r>
            <a:br>
              <a:rPr lang="ru-RU" sz="4800" dirty="0" smtClean="0"/>
            </a:br>
            <a:r>
              <a:rPr lang="ru-RU" sz="4800" dirty="0" smtClean="0"/>
              <a:t>Фонд «Институт экономики города»</a:t>
            </a:r>
            <a:endParaRPr lang="ru-RU" sz="4800" i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20E7FD-9A2E-9649-AC71-F8D74294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11742196"/>
            <a:ext cx="13902664" cy="816428"/>
          </a:xfrm>
        </p:spPr>
        <p:txBody>
          <a:bodyPr/>
          <a:lstStyle/>
          <a:p>
            <a:pPr algn="ctr"/>
            <a:r>
              <a:rPr lang="ru-RU" dirty="0" smtClean="0"/>
              <a:t>ЯРОСЛАВЛЬ</a:t>
            </a:r>
            <a:r>
              <a:rPr lang="ru-RU" dirty="0" smtClean="0"/>
              <a:t>, 15 декабря 2022 г.</a:t>
            </a:r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0564CCD-464B-D94C-82A2-4D6F7FC61B98}"/>
              </a:ext>
            </a:extLst>
          </p:cNvPr>
          <p:cNvSpPr txBox="1">
            <a:spLocks/>
          </p:cNvSpPr>
          <p:nvPr/>
        </p:nvSpPr>
        <p:spPr>
          <a:xfrm>
            <a:off x="9855408" y="1159329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/>
              <a:t>ФОНД </a:t>
            </a:r>
            <a:r>
              <a:rPr lang="ru-RU" sz="3600" dirty="0" smtClean="0"/>
              <a:t>«</a:t>
            </a:r>
            <a:r>
              <a:rPr lang="ru-RU" sz="3600" dirty="0"/>
              <a:t>ИНСТИТУТ ЭКОНОМИКИ ГОРОДА»</a:t>
            </a:r>
          </a:p>
        </p:txBody>
      </p:sp>
    </p:spTree>
    <p:extLst>
      <p:ext uri="{BB962C8B-B14F-4D97-AF65-F5344CB8AC3E}">
        <p14:creationId xmlns:p14="http://schemas.microsoft.com/office/powerpoint/2010/main" val="3317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A52F69B8-3268-5947-B3E6-3A4844F2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</p:pic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625288" y="5715413"/>
            <a:ext cx="941424" cy="1420683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/>
          </a:p>
        </p:txBody>
      </p:sp>
      <p:sp>
        <p:nvSpPr>
          <p:cNvPr id="22" name="Freeform 168">
            <a:hlinkClick r:id="rId4"/>
            <a:extLst>
              <a:ext uri="{FF2B5EF4-FFF2-40B4-BE49-F238E27FC236}">
                <a16:creationId xmlns:a16="http://schemas.microsoft.com/office/drawing/2014/main" id="{B28E60F9-61CD-E646-A7B7-09BD9E5EF4B2}"/>
              </a:ext>
            </a:extLst>
          </p:cNvPr>
          <p:cNvSpPr>
            <a:spLocks noEditPoints="1"/>
          </p:cNvSpPr>
          <p:nvPr/>
        </p:nvSpPr>
        <p:spPr bwMode="auto">
          <a:xfrm>
            <a:off x="12948362" y="10488435"/>
            <a:ext cx="521125" cy="519201"/>
          </a:xfrm>
          <a:custGeom>
            <a:avLst/>
            <a:gdLst/>
            <a:ahLst/>
            <a:cxnLst>
              <a:cxn ang="0">
                <a:pos x="220" y="36"/>
              </a:cxn>
              <a:cxn ang="0">
                <a:pos x="183" y="0"/>
              </a:cxn>
              <a:cxn ang="0">
                <a:pos x="37" y="0"/>
              </a:cxn>
              <a:cxn ang="0">
                <a:pos x="0" y="36"/>
              </a:cxn>
              <a:cxn ang="0">
                <a:pos x="0" y="183"/>
              </a:cxn>
              <a:cxn ang="0">
                <a:pos x="37" y="219"/>
              </a:cxn>
              <a:cxn ang="0">
                <a:pos x="110" y="219"/>
              </a:cxn>
              <a:cxn ang="0">
                <a:pos x="110" y="136"/>
              </a:cxn>
              <a:cxn ang="0">
                <a:pos x="83" y="136"/>
              </a:cxn>
              <a:cxn ang="0">
                <a:pos x="83" y="100"/>
              </a:cxn>
              <a:cxn ang="0">
                <a:pos x="110" y="100"/>
              </a:cxn>
              <a:cxn ang="0">
                <a:pos x="110" y="85"/>
              </a:cxn>
              <a:cxn ang="0">
                <a:pos x="151" y="39"/>
              </a:cxn>
              <a:cxn ang="0">
                <a:pos x="181" y="39"/>
              </a:cxn>
              <a:cxn ang="0">
                <a:pos x="181" y="75"/>
              </a:cxn>
              <a:cxn ang="0">
                <a:pos x="151" y="75"/>
              </a:cxn>
              <a:cxn ang="0">
                <a:pos x="144" y="85"/>
              </a:cxn>
              <a:cxn ang="0">
                <a:pos x="144" y="100"/>
              </a:cxn>
              <a:cxn ang="0">
                <a:pos x="181" y="100"/>
              </a:cxn>
              <a:cxn ang="0">
                <a:pos x="181" y="136"/>
              </a:cxn>
              <a:cxn ang="0">
                <a:pos x="144" y="136"/>
              </a:cxn>
              <a:cxn ang="0">
                <a:pos x="144" y="219"/>
              </a:cxn>
              <a:cxn ang="0">
                <a:pos x="183" y="219"/>
              </a:cxn>
              <a:cxn ang="0">
                <a:pos x="220" y="183"/>
              </a:cxn>
              <a:cxn ang="0">
                <a:pos x="220" y="36"/>
              </a:cxn>
              <a:cxn ang="0">
                <a:pos x="220" y="36"/>
              </a:cxn>
              <a:cxn ang="0">
                <a:pos x="220" y="36"/>
              </a:cxn>
            </a:cxnLst>
            <a:rect l="0" t="0" r="r" b="b"/>
            <a:pathLst>
              <a:path w="220" h="219">
                <a:moveTo>
                  <a:pt x="220" y="36"/>
                </a:moveTo>
                <a:cubicBezTo>
                  <a:pt x="220" y="17"/>
                  <a:pt x="203" y="0"/>
                  <a:pt x="18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8" y="0"/>
                  <a:pt x="0" y="17"/>
                  <a:pt x="0" y="3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02"/>
                  <a:pt x="18" y="219"/>
                  <a:pt x="37" y="219"/>
                </a:cubicBezTo>
                <a:cubicBezTo>
                  <a:pt x="110" y="219"/>
                  <a:pt x="110" y="219"/>
                  <a:pt x="110" y="219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0" y="61"/>
                  <a:pt x="129" y="39"/>
                  <a:pt x="151" y="39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1" y="75"/>
                  <a:pt x="181" y="75"/>
                  <a:pt x="18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48" y="75"/>
                  <a:pt x="144" y="79"/>
                  <a:pt x="144" y="8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1" y="136"/>
                  <a:pt x="181" y="136"/>
                  <a:pt x="181" y="136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83" y="219"/>
                  <a:pt x="183" y="219"/>
                  <a:pt x="183" y="219"/>
                </a:cubicBezTo>
                <a:cubicBezTo>
                  <a:pt x="203" y="219"/>
                  <a:pt x="220" y="202"/>
                  <a:pt x="220" y="183"/>
                </a:cubicBezTo>
                <a:lnTo>
                  <a:pt x="220" y="36"/>
                </a:lnTo>
                <a:close/>
                <a:moveTo>
                  <a:pt x="220" y="36"/>
                </a:moveTo>
                <a:cubicBezTo>
                  <a:pt x="220" y="36"/>
                  <a:pt x="220" y="36"/>
                  <a:pt x="220" y="36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grpSp>
        <p:nvGrpSpPr>
          <p:cNvPr id="23" name="Group 238">
            <a:extLst>
              <a:ext uri="{FF2B5EF4-FFF2-40B4-BE49-F238E27FC236}">
                <a16:creationId xmlns:a16="http://schemas.microsoft.com/office/drawing/2014/main" id="{08CD2C90-BC1A-E042-A75B-CD6FC7A30D4C}"/>
              </a:ext>
            </a:extLst>
          </p:cNvPr>
          <p:cNvGrpSpPr/>
          <p:nvPr/>
        </p:nvGrpSpPr>
        <p:grpSpPr>
          <a:xfrm>
            <a:off x="14521369" y="10482674"/>
            <a:ext cx="530739" cy="530739"/>
            <a:chOff x="5710293" y="9226557"/>
            <a:chExt cx="438154" cy="438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Freeform 240">
              <a:hlinkClick r:id="rId5"/>
              <a:extLst>
                <a:ext uri="{FF2B5EF4-FFF2-40B4-BE49-F238E27FC236}">
                  <a16:creationId xmlns:a16="http://schemas.microsoft.com/office/drawing/2014/main" id="{90537435-678E-DF4E-B072-39B4ADAB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93" y="9226557"/>
              <a:ext cx="438154" cy="43815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2" y="12"/>
                </a:cxn>
                <a:cxn ang="0">
                  <a:pos x="0" y="182"/>
                </a:cxn>
                <a:cxn ang="0">
                  <a:pos x="42" y="224"/>
                </a:cxn>
                <a:cxn ang="0">
                  <a:pos x="211" y="211"/>
                </a:cxn>
                <a:cxn ang="0">
                  <a:pos x="223" y="42"/>
                </a:cxn>
                <a:cxn ang="0">
                  <a:pos x="132" y="32"/>
                </a:cxn>
                <a:cxn ang="0">
                  <a:pos x="142" y="72"/>
                </a:cxn>
                <a:cxn ang="0">
                  <a:pos x="144" y="78"/>
                </a:cxn>
                <a:cxn ang="0">
                  <a:pos x="150" y="32"/>
                </a:cxn>
                <a:cxn ang="0">
                  <a:pos x="160" y="86"/>
                </a:cxn>
                <a:cxn ang="0">
                  <a:pos x="150" y="80"/>
                </a:cxn>
                <a:cxn ang="0">
                  <a:pos x="133" y="83"/>
                </a:cxn>
                <a:cxn ang="0">
                  <a:pos x="132" y="32"/>
                </a:cxn>
                <a:cxn ang="0">
                  <a:pos x="98" y="37"/>
                </a:cxn>
                <a:cxn ang="0">
                  <a:pos x="121" y="37"/>
                </a:cxn>
                <a:cxn ang="0">
                  <a:pos x="124" y="69"/>
                </a:cxn>
                <a:cxn ang="0">
                  <a:pos x="109" y="87"/>
                </a:cxn>
                <a:cxn ang="0">
                  <a:pos x="95" y="69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82" y="57"/>
                </a:cxn>
                <a:cxn ang="0">
                  <a:pos x="71" y="86"/>
                </a:cxn>
                <a:cxn ang="0">
                  <a:pos x="64" y="34"/>
                </a:cxn>
                <a:cxn ang="0">
                  <a:pos x="57" y="14"/>
                </a:cxn>
                <a:cxn ang="0">
                  <a:pos x="189" y="190"/>
                </a:cxn>
                <a:cxn ang="0">
                  <a:pos x="172" y="205"/>
                </a:cxn>
                <a:cxn ang="0">
                  <a:pos x="52" y="205"/>
                </a:cxn>
                <a:cxn ang="0">
                  <a:pos x="34" y="190"/>
                </a:cxn>
                <a:cxn ang="0">
                  <a:pos x="34" y="114"/>
                </a:cxn>
                <a:cxn ang="0">
                  <a:pos x="52" y="98"/>
                </a:cxn>
                <a:cxn ang="0">
                  <a:pos x="172" y="98"/>
                </a:cxn>
                <a:cxn ang="0">
                  <a:pos x="189" y="114"/>
                </a:cxn>
                <a:cxn ang="0">
                  <a:pos x="189" y="190"/>
                </a:cxn>
                <a:cxn ang="0">
                  <a:pos x="189" y="190"/>
                </a:cxn>
              </a:cxnLst>
              <a:rect l="0" t="0" r="r" b="b"/>
              <a:pathLst>
                <a:path w="223" h="224">
                  <a:moveTo>
                    <a:pt x="211" y="12"/>
                  </a:moveTo>
                  <a:cubicBezTo>
                    <a:pt x="203" y="4"/>
                    <a:pt x="193" y="0"/>
                    <a:pt x="1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1"/>
                    <a:pt x="0" y="30"/>
                    <a:pt x="0" y="4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3"/>
                    <a:pt x="4" y="203"/>
                    <a:pt x="12" y="211"/>
                  </a:cubicBezTo>
                  <a:cubicBezTo>
                    <a:pt x="20" y="220"/>
                    <a:pt x="30" y="224"/>
                    <a:pt x="42" y="224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3" y="224"/>
                    <a:pt x="203" y="220"/>
                    <a:pt x="211" y="211"/>
                  </a:cubicBezTo>
                  <a:cubicBezTo>
                    <a:pt x="219" y="203"/>
                    <a:pt x="223" y="193"/>
                    <a:pt x="223" y="18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3" y="30"/>
                    <a:pt x="219" y="21"/>
                    <a:pt x="211" y="12"/>
                  </a:cubicBezTo>
                  <a:close/>
                  <a:moveTo>
                    <a:pt x="132" y="32"/>
                  </a:moveTo>
                  <a:cubicBezTo>
                    <a:pt x="142" y="32"/>
                    <a:pt x="142" y="32"/>
                    <a:pt x="142" y="3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74"/>
                    <a:pt x="142" y="76"/>
                    <a:pt x="142" y="76"/>
                  </a:cubicBezTo>
                  <a:cubicBezTo>
                    <a:pt x="142" y="77"/>
                    <a:pt x="143" y="78"/>
                    <a:pt x="144" y="78"/>
                  </a:cubicBezTo>
                  <a:cubicBezTo>
                    <a:pt x="146" y="78"/>
                    <a:pt x="148" y="77"/>
                    <a:pt x="150" y="74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6" y="85"/>
                    <a:pt x="142" y="87"/>
                    <a:pt x="139" y="87"/>
                  </a:cubicBezTo>
                  <a:cubicBezTo>
                    <a:pt x="136" y="87"/>
                    <a:pt x="134" y="86"/>
                    <a:pt x="133" y="83"/>
                  </a:cubicBezTo>
                  <a:cubicBezTo>
                    <a:pt x="132" y="81"/>
                    <a:pt x="132" y="79"/>
                    <a:pt x="132" y="75"/>
                  </a:cubicBezTo>
                  <a:lnTo>
                    <a:pt x="132" y="32"/>
                  </a:lnTo>
                  <a:close/>
                  <a:moveTo>
                    <a:pt x="95" y="50"/>
                  </a:moveTo>
                  <a:cubicBezTo>
                    <a:pt x="95" y="44"/>
                    <a:pt x="96" y="40"/>
                    <a:pt x="98" y="37"/>
                  </a:cubicBezTo>
                  <a:cubicBezTo>
                    <a:pt x="101" y="34"/>
                    <a:pt x="104" y="32"/>
                    <a:pt x="109" y="32"/>
                  </a:cubicBezTo>
                  <a:cubicBezTo>
                    <a:pt x="114" y="32"/>
                    <a:pt x="118" y="34"/>
                    <a:pt x="121" y="37"/>
                  </a:cubicBezTo>
                  <a:cubicBezTo>
                    <a:pt x="123" y="40"/>
                    <a:pt x="124" y="44"/>
                    <a:pt x="124" y="50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5"/>
                    <a:pt x="123" y="79"/>
                    <a:pt x="121" y="81"/>
                  </a:cubicBezTo>
                  <a:cubicBezTo>
                    <a:pt x="118" y="85"/>
                    <a:pt x="114" y="87"/>
                    <a:pt x="109" y="87"/>
                  </a:cubicBezTo>
                  <a:cubicBezTo>
                    <a:pt x="104" y="87"/>
                    <a:pt x="101" y="85"/>
                    <a:pt x="98" y="81"/>
                  </a:cubicBezTo>
                  <a:cubicBezTo>
                    <a:pt x="96" y="79"/>
                    <a:pt x="95" y="74"/>
                    <a:pt x="95" y="69"/>
                  </a:cubicBezTo>
                  <a:lnTo>
                    <a:pt x="95" y="50"/>
                  </a:lnTo>
                  <a:close/>
                  <a:moveTo>
                    <a:pt x="69" y="14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0" y="52"/>
                    <a:pt x="68" y="44"/>
                    <a:pt x="64" y="34"/>
                  </a:cubicBezTo>
                  <a:cubicBezTo>
                    <a:pt x="62" y="27"/>
                    <a:pt x="61" y="24"/>
                    <a:pt x="61" y="2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69" y="14"/>
                  </a:lnTo>
                  <a:close/>
                  <a:moveTo>
                    <a:pt x="189" y="190"/>
                  </a:moveTo>
                  <a:cubicBezTo>
                    <a:pt x="188" y="194"/>
                    <a:pt x="186" y="197"/>
                    <a:pt x="183" y="200"/>
                  </a:cubicBezTo>
                  <a:cubicBezTo>
                    <a:pt x="179" y="203"/>
                    <a:pt x="176" y="205"/>
                    <a:pt x="172" y="205"/>
                  </a:cubicBezTo>
                  <a:cubicBezTo>
                    <a:pt x="158" y="207"/>
                    <a:pt x="138" y="208"/>
                    <a:pt x="112" y="208"/>
                  </a:cubicBezTo>
                  <a:cubicBezTo>
                    <a:pt x="85" y="208"/>
                    <a:pt x="65" y="207"/>
                    <a:pt x="52" y="205"/>
                  </a:cubicBezTo>
                  <a:cubicBezTo>
                    <a:pt x="47" y="205"/>
                    <a:pt x="44" y="203"/>
                    <a:pt x="41" y="200"/>
                  </a:cubicBezTo>
                  <a:cubicBezTo>
                    <a:pt x="37" y="197"/>
                    <a:pt x="35" y="194"/>
                    <a:pt x="34" y="190"/>
                  </a:cubicBezTo>
                  <a:cubicBezTo>
                    <a:pt x="32" y="181"/>
                    <a:pt x="31" y="169"/>
                    <a:pt x="31" y="152"/>
                  </a:cubicBezTo>
                  <a:cubicBezTo>
                    <a:pt x="31" y="135"/>
                    <a:pt x="32" y="122"/>
                    <a:pt x="34" y="114"/>
                  </a:cubicBezTo>
                  <a:cubicBezTo>
                    <a:pt x="35" y="110"/>
                    <a:pt x="37" y="106"/>
                    <a:pt x="41" y="103"/>
                  </a:cubicBezTo>
                  <a:cubicBezTo>
                    <a:pt x="44" y="100"/>
                    <a:pt x="47" y="99"/>
                    <a:pt x="52" y="98"/>
                  </a:cubicBezTo>
                  <a:cubicBezTo>
                    <a:pt x="65" y="97"/>
                    <a:pt x="85" y="96"/>
                    <a:pt x="112" y="96"/>
                  </a:cubicBezTo>
                  <a:cubicBezTo>
                    <a:pt x="138" y="96"/>
                    <a:pt x="158" y="97"/>
                    <a:pt x="172" y="98"/>
                  </a:cubicBezTo>
                  <a:cubicBezTo>
                    <a:pt x="176" y="99"/>
                    <a:pt x="179" y="100"/>
                    <a:pt x="183" y="103"/>
                  </a:cubicBezTo>
                  <a:cubicBezTo>
                    <a:pt x="186" y="106"/>
                    <a:pt x="188" y="110"/>
                    <a:pt x="189" y="114"/>
                  </a:cubicBezTo>
                  <a:cubicBezTo>
                    <a:pt x="191" y="122"/>
                    <a:pt x="192" y="135"/>
                    <a:pt x="192" y="152"/>
                  </a:cubicBezTo>
                  <a:cubicBezTo>
                    <a:pt x="192" y="169"/>
                    <a:pt x="191" y="181"/>
                    <a:pt x="189" y="190"/>
                  </a:cubicBezTo>
                  <a:close/>
                  <a:moveTo>
                    <a:pt x="189" y="190"/>
                  </a:moveTo>
                  <a:cubicBezTo>
                    <a:pt x="189" y="190"/>
                    <a:pt x="189" y="190"/>
                    <a:pt x="18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1">
              <a:extLst>
                <a:ext uri="{FF2B5EF4-FFF2-40B4-BE49-F238E27FC236}">
                  <a16:creationId xmlns:a16="http://schemas.microsoft.com/office/drawing/2014/main" id="{779450AE-FB59-614D-9626-D31CEBD4C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0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A39E19DB-82CD-754F-BDFE-4FEE1A3F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7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4">
              <a:extLst>
                <a:ext uri="{FF2B5EF4-FFF2-40B4-BE49-F238E27FC236}">
                  <a16:creationId xmlns:a16="http://schemas.microsoft.com/office/drawing/2014/main" id="{54056D6A-2BFC-F048-A4B7-A3D713D44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71" y="9486907"/>
              <a:ext cx="52389" cy="106363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9" y="3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" y="50"/>
                </a:cxn>
                <a:cxn ang="0">
                  <a:pos x="7" y="54"/>
                </a:cxn>
                <a:cxn ang="0">
                  <a:pos x="18" y="48"/>
                </a:cxn>
                <a:cxn ang="0">
                  <a:pos x="18" y="53"/>
                </a:cxn>
                <a:cxn ang="0">
                  <a:pos x="27" y="5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8" y="41"/>
                </a:cxn>
                <a:cxn ang="0">
                  <a:pos x="18" y="41"/>
                </a:cxn>
                <a:cxn ang="0">
                  <a:pos x="18" y="41"/>
                </a:cxn>
              </a:cxnLst>
              <a:rect l="0" t="0" r="r" b="b"/>
              <a:pathLst>
                <a:path w="27" h="54">
                  <a:moveTo>
                    <a:pt x="18" y="41"/>
                  </a:moveTo>
                  <a:cubicBezTo>
                    <a:pt x="16" y="44"/>
                    <a:pt x="14" y="45"/>
                    <a:pt x="12" y="45"/>
                  </a:cubicBezTo>
                  <a:cubicBezTo>
                    <a:pt x="10" y="45"/>
                    <a:pt x="10" y="45"/>
                    <a:pt x="9" y="43"/>
                  </a:cubicBezTo>
                  <a:cubicBezTo>
                    <a:pt x="9" y="43"/>
                    <a:pt x="9" y="42"/>
                    <a:pt x="9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9"/>
                    <a:pt x="1" y="50"/>
                  </a:cubicBezTo>
                  <a:cubicBezTo>
                    <a:pt x="1" y="53"/>
                    <a:pt x="3" y="54"/>
                    <a:pt x="7" y="54"/>
                  </a:cubicBezTo>
                  <a:cubicBezTo>
                    <a:pt x="10" y="54"/>
                    <a:pt x="14" y="52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1"/>
                  </a:ln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5">
              <a:extLst>
                <a:ext uri="{FF2B5EF4-FFF2-40B4-BE49-F238E27FC236}">
                  <a16:creationId xmlns:a16="http://schemas.microsoft.com/office/drawing/2014/main" id="{E0428877-FEA7-F248-AB61-BA7530599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721" y="9451990"/>
              <a:ext cx="55563" cy="141288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9" y="72"/>
                </a:cxn>
                <a:cxn ang="0">
                  <a:pos x="27" y="66"/>
                </a:cxn>
                <a:cxn ang="0">
                  <a:pos x="28" y="55"/>
                </a:cxn>
                <a:cxn ang="0">
                  <a:pos x="28" y="34"/>
                </a:cxn>
                <a:cxn ang="0">
                  <a:pos x="27" y="23"/>
                </a:cxn>
                <a:cxn ang="0">
                  <a:pos x="19" y="17"/>
                </a:cxn>
                <a:cxn ang="0">
                  <a:pos x="19" y="56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10" y="28"/>
                </a:cxn>
                <a:cxn ang="0">
                  <a:pos x="14" y="26"/>
                </a:cxn>
                <a:cxn ang="0">
                  <a:pos x="19" y="33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19" y="56"/>
                </a:cxn>
              </a:cxnLst>
              <a:rect l="0" t="0" r="r" b="b"/>
              <a:pathLst>
                <a:path w="28" h="72">
                  <a:moveTo>
                    <a:pt x="19" y="17"/>
                  </a:moveTo>
                  <a:cubicBezTo>
                    <a:pt x="16" y="17"/>
                    <a:pt x="13" y="19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70"/>
                    <a:pt x="16" y="72"/>
                    <a:pt x="19" y="72"/>
                  </a:cubicBezTo>
                  <a:cubicBezTo>
                    <a:pt x="23" y="72"/>
                    <a:pt x="26" y="70"/>
                    <a:pt x="27" y="66"/>
                  </a:cubicBezTo>
                  <a:cubicBezTo>
                    <a:pt x="28" y="64"/>
                    <a:pt x="28" y="60"/>
                    <a:pt x="28" y="5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9"/>
                    <a:pt x="28" y="25"/>
                    <a:pt x="27" y="23"/>
                  </a:cubicBezTo>
                  <a:cubicBezTo>
                    <a:pt x="26" y="19"/>
                    <a:pt x="23" y="17"/>
                    <a:pt x="19" y="17"/>
                  </a:cubicBezTo>
                  <a:close/>
                  <a:moveTo>
                    <a:pt x="19" y="56"/>
                  </a:moveTo>
                  <a:cubicBezTo>
                    <a:pt x="19" y="61"/>
                    <a:pt x="17" y="63"/>
                    <a:pt x="14" y="63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3" y="26"/>
                    <a:pt x="14" y="26"/>
                  </a:cubicBezTo>
                  <a:cubicBezTo>
                    <a:pt x="17" y="26"/>
                    <a:pt x="19" y="28"/>
                    <a:pt x="19" y="33"/>
                  </a:cubicBezTo>
                  <a:lnTo>
                    <a:pt x="19" y="56"/>
                  </a:ln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6">
              <a:extLst>
                <a:ext uri="{FF2B5EF4-FFF2-40B4-BE49-F238E27FC236}">
                  <a16:creationId xmlns:a16="http://schemas.microsoft.com/office/drawing/2014/main" id="{21330359-BA27-3F49-B5C9-72707AB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71" y="9485320"/>
              <a:ext cx="57151" cy="10795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19" y="41"/>
                </a:cxn>
                <a:cxn ang="0">
                  <a:pos x="19" y="43"/>
                </a:cxn>
                <a:cxn ang="0">
                  <a:pos x="14" y="46"/>
                </a:cxn>
                <a:cxn ang="0">
                  <a:pos x="9" y="39"/>
                </a:cxn>
                <a:cxn ang="0">
                  <a:pos x="9" y="29"/>
                </a:cxn>
                <a:cxn ang="0">
                  <a:pos x="29" y="29"/>
                </a:cxn>
                <a:cxn ang="0">
                  <a:pos x="29" y="18"/>
                </a:cxn>
                <a:cxn ang="0">
                  <a:pos x="26" y="6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3" y="50"/>
                </a:cxn>
                <a:cxn ang="0">
                  <a:pos x="15" y="55"/>
                </a:cxn>
                <a:cxn ang="0">
                  <a:pos x="26" y="49"/>
                </a:cxn>
                <a:cxn ang="0">
                  <a:pos x="28" y="44"/>
                </a:cxn>
                <a:cxn ang="0">
                  <a:pos x="29" y="37"/>
                </a:cxn>
                <a:cxn ang="0">
                  <a:pos x="29" y="36"/>
                </a:cxn>
                <a:cxn ang="0">
                  <a:pos x="19" y="36"/>
                </a:cxn>
                <a:cxn ang="0">
                  <a:pos x="19" y="39"/>
                </a:cxn>
                <a:cxn ang="0">
                  <a:pos x="9" y="16"/>
                </a:cxn>
                <a:cxn ang="0">
                  <a:pos x="14" y="9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29" h="55">
                  <a:moveTo>
                    <a:pt x="19" y="39"/>
                  </a:moveTo>
                  <a:cubicBezTo>
                    <a:pt x="19" y="40"/>
                    <a:pt x="19" y="41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8" y="45"/>
                    <a:pt x="17" y="46"/>
                    <a:pt x="14" y="46"/>
                  </a:cubicBezTo>
                  <a:cubicBezTo>
                    <a:pt x="11" y="46"/>
                    <a:pt x="9" y="44"/>
                    <a:pt x="9" y="3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9"/>
                    <a:pt x="26" y="6"/>
                  </a:cubicBezTo>
                  <a:cubicBezTo>
                    <a:pt x="23" y="2"/>
                    <a:pt x="19" y="0"/>
                    <a:pt x="14" y="0"/>
                  </a:cubicBezTo>
                  <a:cubicBezTo>
                    <a:pt x="9" y="0"/>
                    <a:pt x="5" y="2"/>
                    <a:pt x="3" y="6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1" y="47"/>
                    <a:pt x="3" y="50"/>
                  </a:cubicBezTo>
                  <a:cubicBezTo>
                    <a:pt x="6" y="53"/>
                    <a:pt x="10" y="55"/>
                    <a:pt x="15" y="55"/>
                  </a:cubicBezTo>
                  <a:cubicBezTo>
                    <a:pt x="20" y="55"/>
                    <a:pt x="24" y="53"/>
                    <a:pt x="26" y="49"/>
                  </a:cubicBezTo>
                  <a:cubicBezTo>
                    <a:pt x="27" y="48"/>
                    <a:pt x="28" y="46"/>
                    <a:pt x="28" y="44"/>
                  </a:cubicBezTo>
                  <a:cubicBezTo>
                    <a:pt x="29" y="42"/>
                    <a:pt x="29" y="40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9"/>
                  </a:lnTo>
                  <a:close/>
                  <a:moveTo>
                    <a:pt x="9" y="16"/>
                  </a:move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6"/>
                  </a:ln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2">
              <a:extLst>
                <a:ext uri="{FF2B5EF4-FFF2-40B4-BE49-F238E27FC236}">
                  <a16:creationId xmlns:a16="http://schemas.microsoft.com/office/drawing/2014/main" id="{E5F11565-161E-EB48-890C-7532CECC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2" y="9304338"/>
              <a:ext cx="17463" cy="74613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9" y="31"/>
                </a:cxn>
                <a:cxn ang="0">
                  <a:pos x="9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9" h="38">
                  <a:moveTo>
                    <a:pt x="4" y="38"/>
                  </a:moveTo>
                  <a:cubicBezTo>
                    <a:pt x="7" y="38"/>
                    <a:pt x="9" y="36"/>
                    <a:pt x="9" y="3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1" y="38"/>
                    <a:pt x="4" y="38"/>
                  </a:cubicBezTo>
                  <a:close/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197">
            <a:hlinkClick r:id="rId6"/>
            <a:extLst>
              <a:ext uri="{FF2B5EF4-FFF2-40B4-BE49-F238E27FC236}">
                <a16:creationId xmlns:a16="http://schemas.microsoft.com/office/drawing/2014/main" id="{776171C0-640B-C341-8B89-809C9DFD8454}"/>
              </a:ext>
            </a:extLst>
          </p:cNvPr>
          <p:cNvSpPr>
            <a:spLocks noEditPoints="1"/>
          </p:cNvSpPr>
          <p:nvPr/>
        </p:nvSpPr>
        <p:spPr bwMode="auto">
          <a:xfrm>
            <a:off x="13726210" y="10478820"/>
            <a:ext cx="538431" cy="538431"/>
          </a:xfrm>
          <a:custGeom>
            <a:avLst/>
            <a:gdLst/>
            <a:ahLst/>
            <a:cxnLst>
              <a:cxn ang="0">
                <a:pos x="185" y="0"/>
              </a:cxn>
              <a:cxn ang="0">
                <a:pos x="42" y="0"/>
              </a:cxn>
              <a:cxn ang="0">
                <a:pos x="0" y="42"/>
              </a:cxn>
              <a:cxn ang="0">
                <a:pos x="0" y="185"/>
              </a:cxn>
              <a:cxn ang="0">
                <a:pos x="42" y="227"/>
              </a:cxn>
              <a:cxn ang="0">
                <a:pos x="185" y="227"/>
              </a:cxn>
              <a:cxn ang="0">
                <a:pos x="227" y="185"/>
              </a:cxn>
              <a:cxn ang="0">
                <a:pos x="227" y="42"/>
              </a:cxn>
              <a:cxn ang="0">
                <a:pos x="185" y="0"/>
              </a:cxn>
              <a:cxn ang="0">
                <a:pos x="170" y="88"/>
              </a:cxn>
              <a:cxn ang="0">
                <a:pos x="170" y="92"/>
              </a:cxn>
              <a:cxn ang="0">
                <a:pos x="90" y="171"/>
              </a:cxn>
              <a:cxn ang="0">
                <a:pos x="47" y="159"/>
              </a:cxn>
              <a:cxn ang="0">
                <a:pos x="54" y="159"/>
              </a:cxn>
              <a:cxn ang="0">
                <a:pos x="89" y="147"/>
              </a:cxn>
              <a:cxn ang="0">
                <a:pos x="63" y="128"/>
              </a:cxn>
              <a:cxn ang="0">
                <a:pos x="68" y="128"/>
              </a:cxn>
              <a:cxn ang="0">
                <a:pos x="75" y="127"/>
              </a:cxn>
              <a:cxn ang="0">
                <a:pos x="53" y="100"/>
              </a:cxn>
              <a:cxn ang="0">
                <a:pos x="53" y="99"/>
              </a:cxn>
              <a:cxn ang="0">
                <a:pos x="66" y="103"/>
              </a:cxn>
              <a:cxn ang="0">
                <a:pos x="53" y="80"/>
              </a:cxn>
              <a:cxn ang="0">
                <a:pos x="57" y="65"/>
              </a:cxn>
              <a:cxn ang="0">
                <a:pos x="115" y="95"/>
              </a:cxn>
              <a:cxn ang="0">
                <a:pos x="114" y="88"/>
              </a:cxn>
              <a:cxn ang="0">
                <a:pos x="142" y="60"/>
              </a:cxn>
              <a:cxn ang="0">
                <a:pos x="163" y="69"/>
              </a:cxn>
              <a:cxn ang="0">
                <a:pos x="180" y="62"/>
              </a:cxn>
              <a:cxn ang="0">
                <a:pos x="168" y="78"/>
              </a:cxn>
              <a:cxn ang="0">
                <a:pos x="184" y="73"/>
              </a:cxn>
              <a:cxn ang="0">
                <a:pos x="170" y="88"/>
              </a:cxn>
              <a:cxn ang="0">
                <a:pos x="170" y="88"/>
              </a:cxn>
              <a:cxn ang="0">
                <a:pos x="170" y="88"/>
              </a:cxn>
            </a:cxnLst>
            <a:rect l="0" t="0" r="r" b="b"/>
            <a:pathLst>
              <a:path w="227" h="227">
                <a:moveTo>
                  <a:pt x="185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8"/>
                  <a:pt x="19" y="227"/>
                  <a:pt x="42" y="227"/>
                </a:cubicBezTo>
                <a:cubicBezTo>
                  <a:pt x="185" y="227"/>
                  <a:pt x="185" y="227"/>
                  <a:pt x="185" y="227"/>
                </a:cubicBezTo>
                <a:cubicBezTo>
                  <a:pt x="208" y="227"/>
                  <a:pt x="227" y="208"/>
                  <a:pt x="227" y="185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27" y="19"/>
                  <a:pt x="208" y="0"/>
                  <a:pt x="185" y="0"/>
                </a:cubicBezTo>
                <a:close/>
                <a:moveTo>
                  <a:pt x="170" y="88"/>
                </a:moveTo>
                <a:cubicBezTo>
                  <a:pt x="170" y="92"/>
                  <a:pt x="170" y="92"/>
                  <a:pt x="170" y="92"/>
                </a:cubicBezTo>
                <a:cubicBezTo>
                  <a:pt x="170" y="129"/>
                  <a:pt x="142" y="171"/>
                  <a:pt x="90" y="171"/>
                </a:cubicBezTo>
                <a:cubicBezTo>
                  <a:pt x="75" y="171"/>
                  <a:pt x="60" y="167"/>
                  <a:pt x="47" y="159"/>
                </a:cubicBezTo>
                <a:cubicBezTo>
                  <a:pt x="50" y="159"/>
                  <a:pt x="52" y="159"/>
                  <a:pt x="54" y="159"/>
                </a:cubicBezTo>
                <a:cubicBezTo>
                  <a:pt x="67" y="159"/>
                  <a:pt x="79" y="155"/>
                  <a:pt x="89" y="147"/>
                </a:cubicBezTo>
                <a:cubicBezTo>
                  <a:pt x="77" y="147"/>
                  <a:pt x="66" y="139"/>
                  <a:pt x="63" y="128"/>
                </a:cubicBezTo>
                <a:cubicBezTo>
                  <a:pt x="64" y="128"/>
                  <a:pt x="66" y="128"/>
                  <a:pt x="68" y="128"/>
                </a:cubicBezTo>
                <a:cubicBezTo>
                  <a:pt x="71" y="128"/>
                  <a:pt x="73" y="128"/>
                  <a:pt x="75" y="127"/>
                </a:cubicBezTo>
                <a:cubicBezTo>
                  <a:pt x="63" y="125"/>
                  <a:pt x="53" y="113"/>
                  <a:pt x="53" y="100"/>
                </a:cubicBezTo>
                <a:cubicBezTo>
                  <a:pt x="53" y="99"/>
                  <a:pt x="53" y="99"/>
                  <a:pt x="53" y="99"/>
                </a:cubicBezTo>
                <a:cubicBezTo>
                  <a:pt x="57" y="101"/>
                  <a:pt x="61" y="103"/>
                  <a:pt x="66" y="103"/>
                </a:cubicBezTo>
                <a:cubicBezTo>
                  <a:pt x="58" y="98"/>
                  <a:pt x="53" y="89"/>
                  <a:pt x="53" y="80"/>
                </a:cubicBezTo>
                <a:cubicBezTo>
                  <a:pt x="53" y="74"/>
                  <a:pt x="54" y="70"/>
                  <a:pt x="57" y="65"/>
                </a:cubicBezTo>
                <a:cubicBezTo>
                  <a:pt x="71" y="82"/>
                  <a:pt x="91" y="94"/>
                  <a:pt x="115" y="95"/>
                </a:cubicBezTo>
                <a:cubicBezTo>
                  <a:pt x="114" y="93"/>
                  <a:pt x="114" y="91"/>
                  <a:pt x="114" y="88"/>
                </a:cubicBezTo>
                <a:cubicBezTo>
                  <a:pt x="114" y="73"/>
                  <a:pt x="127" y="60"/>
                  <a:pt x="142" y="60"/>
                </a:cubicBezTo>
                <a:cubicBezTo>
                  <a:pt x="150" y="60"/>
                  <a:pt x="157" y="64"/>
                  <a:pt x="163" y="69"/>
                </a:cubicBezTo>
                <a:cubicBezTo>
                  <a:pt x="169" y="68"/>
                  <a:pt x="175" y="66"/>
                  <a:pt x="180" y="62"/>
                </a:cubicBezTo>
                <a:cubicBezTo>
                  <a:pt x="178" y="69"/>
                  <a:pt x="174" y="74"/>
                  <a:pt x="168" y="78"/>
                </a:cubicBezTo>
                <a:cubicBezTo>
                  <a:pt x="174" y="77"/>
                  <a:pt x="179" y="76"/>
                  <a:pt x="184" y="73"/>
                </a:cubicBezTo>
                <a:cubicBezTo>
                  <a:pt x="180" y="79"/>
                  <a:pt x="176" y="84"/>
                  <a:pt x="170" y="88"/>
                </a:cubicBezTo>
                <a:close/>
                <a:moveTo>
                  <a:pt x="170" y="88"/>
                </a:moveTo>
                <a:cubicBezTo>
                  <a:pt x="170" y="88"/>
                  <a:pt x="170" y="88"/>
                  <a:pt x="170" y="88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37" name="Rectangle 43"/>
          <p:cNvSpPr/>
          <p:nvPr/>
        </p:nvSpPr>
        <p:spPr bwMode="auto">
          <a:xfrm>
            <a:off x="11634952" y="2578100"/>
            <a:ext cx="11981793" cy="90678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/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12914142" y="6440514"/>
            <a:ext cx="11000935" cy="127124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50000"/>
              </a:lnSpc>
            </a:pPr>
            <a:r>
              <a:rPr lang="ru-RU" sz="2933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933" dirty="0">
                <a:solidFill>
                  <a:schemeClr val="bg1"/>
                </a:solidFill>
                <a:latin typeface="+mj-lt"/>
              </a:rPr>
            </a:br>
            <a:endParaRPr lang="ru-RU" sz="2933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312E732-B8A5-4245-953A-6EE8A83F0983}"/>
              </a:ext>
            </a:extLst>
          </p:cNvPr>
          <p:cNvGrpSpPr/>
          <p:nvPr/>
        </p:nvGrpSpPr>
        <p:grpSpPr>
          <a:xfrm>
            <a:off x="12941983" y="3353977"/>
            <a:ext cx="1322658" cy="1253787"/>
            <a:chOff x="10960100" y="5626098"/>
            <a:chExt cx="2463800" cy="24638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CCAE3BE1-4790-004C-BC55-737BFA628C28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E51B0559-5102-DD4F-A343-EC29AEC021EA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B992840-FEE5-5C47-9BC6-8514A911335F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DA8E4FB-143C-7A42-A5D1-9A444B8F14F2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AF89224-4F7A-6C48-AF6A-B251CB438ED3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254266FF-DFF4-8149-88CD-2D8E2B1A4C5F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A9FFD5D-3710-A64E-9AF5-665C5202406C}"/>
              </a:ext>
            </a:extLst>
          </p:cNvPr>
          <p:cNvSpPr txBox="1"/>
          <p:nvPr/>
        </p:nvSpPr>
        <p:spPr>
          <a:xfrm>
            <a:off x="14666102" y="3176048"/>
            <a:ext cx="804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>
                <a:solidFill>
                  <a:schemeClr val="accent5">
                    <a:lumMod val="60000"/>
                    <a:lumOff val="40000"/>
                  </a:schemeClr>
                </a:solidFill>
              </a:rPr>
              <a:t>ФОНД «ИНСТИТУТ ЭКОНОМИКИ ГОРОДА»</a:t>
            </a:r>
          </a:p>
        </p:txBody>
      </p:sp>
      <p:sp>
        <p:nvSpPr>
          <p:cNvPr id="49" name="Freeform 168">
            <a:hlinkClick r:id="rId4"/>
            <a:extLst>
              <a:ext uri="{FF2B5EF4-FFF2-40B4-BE49-F238E27FC236}">
                <a16:creationId xmlns:a16="http://schemas.microsoft.com/office/drawing/2014/main" id="{B28E60F9-61CD-E646-A7B7-09BD9E5EF4B2}"/>
              </a:ext>
            </a:extLst>
          </p:cNvPr>
          <p:cNvSpPr>
            <a:spLocks noEditPoints="1"/>
          </p:cNvSpPr>
          <p:nvPr/>
        </p:nvSpPr>
        <p:spPr bwMode="auto">
          <a:xfrm>
            <a:off x="12948362" y="10488435"/>
            <a:ext cx="521125" cy="519201"/>
          </a:xfrm>
          <a:custGeom>
            <a:avLst/>
            <a:gdLst/>
            <a:ahLst/>
            <a:cxnLst>
              <a:cxn ang="0">
                <a:pos x="220" y="36"/>
              </a:cxn>
              <a:cxn ang="0">
                <a:pos x="183" y="0"/>
              </a:cxn>
              <a:cxn ang="0">
                <a:pos x="37" y="0"/>
              </a:cxn>
              <a:cxn ang="0">
                <a:pos x="0" y="36"/>
              </a:cxn>
              <a:cxn ang="0">
                <a:pos x="0" y="183"/>
              </a:cxn>
              <a:cxn ang="0">
                <a:pos x="37" y="219"/>
              </a:cxn>
              <a:cxn ang="0">
                <a:pos x="110" y="219"/>
              </a:cxn>
              <a:cxn ang="0">
                <a:pos x="110" y="136"/>
              </a:cxn>
              <a:cxn ang="0">
                <a:pos x="83" y="136"/>
              </a:cxn>
              <a:cxn ang="0">
                <a:pos x="83" y="100"/>
              </a:cxn>
              <a:cxn ang="0">
                <a:pos x="110" y="100"/>
              </a:cxn>
              <a:cxn ang="0">
                <a:pos x="110" y="85"/>
              </a:cxn>
              <a:cxn ang="0">
                <a:pos x="151" y="39"/>
              </a:cxn>
              <a:cxn ang="0">
                <a:pos x="181" y="39"/>
              </a:cxn>
              <a:cxn ang="0">
                <a:pos x="181" y="75"/>
              </a:cxn>
              <a:cxn ang="0">
                <a:pos x="151" y="75"/>
              </a:cxn>
              <a:cxn ang="0">
                <a:pos x="144" y="85"/>
              </a:cxn>
              <a:cxn ang="0">
                <a:pos x="144" y="100"/>
              </a:cxn>
              <a:cxn ang="0">
                <a:pos x="181" y="100"/>
              </a:cxn>
              <a:cxn ang="0">
                <a:pos x="181" y="136"/>
              </a:cxn>
              <a:cxn ang="0">
                <a:pos x="144" y="136"/>
              </a:cxn>
              <a:cxn ang="0">
                <a:pos x="144" y="219"/>
              </a:cxn>
              <a:cxn ang="0">
                <a:pos x="183" y="219"/>
              </a:cxn>
              <a:cxn ang="0">
                <a:pos x="220" y="183"/>
              </a:cxn>
              <a:cxn ang="0">
                <a:pos x="220" y="36"/>
              </a:cxn>
              <a:cxn ang="0">
                <a:pos x="220" y="36"/>
              </a:cxn>
              <a:cxn ang="0">
                <a:pos x="220" y="36"/>
              </a:cxn>
            </a:cxnLst>
            <a:rect l="0" t="0" r="r" b="b"/>
            <a:pathLst>
              <a:path w="220" h="219">
                <a:moveTo>
                  <a:pt x="220" y="36"/>
                </a:moveTo>
                <a:cubicBezTo>
                  <a:pt x="220" y="17"/>
                  <a:pt x="203" y="0"/>
                  <a:pt x="18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8" y="0"/>
                  <a:pt x="0" y="17"/>
                  <a:pt x="0" y="3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02"/>
                  <a:pt x="18" y="219"/>
                  <a:pt x="37" y="219"/>
                </a:cubicBezTo>
                <a:cubicBezTo>
                  <a:pt x="110" y="219"/>
                  <a:pt x="110" y="219"/>
                  <a:pt x="110" y="219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0" y="61"/>
                  <a:pt x="129" y="39"/>
                  <a:pt x="151" y="39"/>
                </a:cubicBezTo>
                <a:cubicBezTo>
                  <a:pt x="181" y="39"/>
                  <a:pt x="181" y="39"/>
                  <a:pt x="181" y="39"/>
                </a:cubicBezTo>
                <a:cubicBezTo>
                  <a:pt x="181" y="75"/>
                  <a:pt x="181" y="75"/>
                  <a:pt x="18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48" y="75"/>
                  <a:pt x="144" y="79"/>
                  <a:pt x="144" y="8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81" y="100"/>
                  <a:pt x="181" y="100"/>
                  <a:pt x="181" y="100"/>
                </a:cubicBezTo>
                <a:cubicBezTo>
                  <a:pt x="181" y="136"/>
                  <a:pt x="181" y="136"/>
                  <a:pt x="181" y="136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83" y="219"/>
                  <a:pt x="183" y="219"/>
                  <a:pt x="183" y="219"/>
                </a:cubicBezTo>
                <a:cubicBezTo>
                  <a:pt x="203" y="219"/>
                  <a:pt x="220" y="202"/>
                  <a:pt x="220" y="183"/>
                </a:cubicBezTo>
                <a:lnTo>
                  <a:pt x="220" y="36"/>
                </a:lnTo>
                <a:close/>
                <a:moveTo>
                  <a:pt x="220" y="36"/>
                </a:moveTo>
                <a:cubicBezTo>
                  <a:pt x="220" y="36"/>
                  <a:pt x="220" y="36"/>
                  <a:pt x="220" y="36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grpSp>
        <p:nvGrpSpPr>
          <p:cNvPr id="50" name="Group 238">
            <a:extLst>
              <a:ext uri="{FF2B5EF4-FFF2-40B4-BE49-F238E27FC236}">
                <a16:creationId xmlns:a16="http://schemas.microsoft.com/office/drawing/2014/main" id="{08CD2C90-BC1A-E042-A75B-CD6FC7A30D4C}"/>
              </a:ext>
            </a:extLst>
          </p:cNvPr>
          <p:cNvGrpSpPr/>
          <p:nvPr/>
        </p:nvGrpSpPr>
        <p:grpSpPr>
          <a:xfrm>
            <a:off x="14521369" y="10482674"/>
            <a:ext cx="530739" cy="530739"/>
            <a:chOff x="5710293" y="9226557"/>
            <a:chExt cx="438154" cy="438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1" name="Freeform 240">
              <a:hlinkClick r:id="rId5"/>
              <a:extLst>
                <a:ext uri="{FF2B5EF4-FFF2-40B4-BE49-F238E27FC236}">
                  <a16:creationId xmlns:a16="http://schemas.microsoft.com/office/drawing/2014/main" id="{90537435-678E-DF4E-B072-39B4ADAB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93" y="9226557"/>
              <a:ext cx="438154" cy="43815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2" y="12"/>
                </a:cxn>
                <a:cxn ang="0">
                  <a:pos x="0" y="182"/>
                </a:cxn>
                <a:cxn ang="0">
                  <a:pos x="42" y="224"/>
                </a:cxn>
                <a:cxn ang="0">
                  <a:pos x="211" y="211"/>
                </a:cxn>
                <a:cxn ang="0">
                  <a:pos x="223" y="42"/>
                </a:cxn>
                <a:cxn ang="0">
                  <a:pos x="132" y="32"/>
                </a:cxn>
                <a:cxn ang="0">
                  <a:pos x="142" y="72"/>
                </a:cxn>
                <a:cxn ang="0">
                  <a:pos x="144" y="78"/>
                </a:cxn>
                <a:cxn ang="0">
                  <a:pos x="150" y="32"/>
                </a:cxn>
                <a:cxn ang="0">
                  <a:pos x="160" y="86"/>
                </a:cxn>
                <a:cxn ang="0">
                  <a:pos x="150" y="80"/>
                </a:cxn>
                <a:cxn ang="0">
                  <a:pos x="133" y="83"/>
                </a:cxn>
                <a:cxn ang="0">
                  <a:pos x="132" y="32"/>
                </a:cxn>
                <a:cxn ang="0">
                  <a:pos x="98" y="37"/>
                </a:cxn>
                <a:cxn ang="0">
                  <a:pos x="121" y="37"/>
                </a:cxn>
                <a:cxn ang="0">
                  <a:pos x="124" y="69"/>
                </a:cxn>
                <a:cxn ang="0">
                  <a:pos x="109" y="87"/>
                </a:cxn>
                <a:cxn ang="0">
                  <a:pos x="95" y="69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82" y="57"/>
                </a:cxn>
                <a:cxn ang="0">
                  <a:pos x="71" y="86"/>
                </a:cxn>
                <a:cxn ang="0">
                  <a:pos x="64" y="34"/>
                </a:cxn>
                <a:cxn ang="0">
                  <a:pos x="57" y="14"/>
                </a:cxn>
                <a:cxn ang="0">
                  <a:pos x="189" y="190"/>
                </a:cxn>
                <a:cxn ang="0">
                  <a:pos x="172" y="205"/>
                </a:cxn>
                <a:cxn ang="0">
                  <a:pos x="52" y="205"/>
                </a:cxn>
                <a:cxn ang="0">
                  <a:pos x="34" y="190"/>
                </a:cxn>
                <a:cxn ang="0">
                  <a:pos x="34" y="114"/>
                </a:cxn>
                <a:cxn ang="0">
                  <a:pos x="52" y="98"/>
                </a:cxn>
                <a:cxn ang="0">
                  <a:pos x="172" y="98"/>
                </a:cxn>
                <a:cxn ang="0">
                  <a:pos x="189" y="114"/>
                </a:cxn>
                <a:cxn ang="0">
                  <a:pos x="189" y="190"/>
                </a:cxn>
                <a:cxn ang="0">
                  <a:pos x="189" y="190"/>
                </a:cxn>
              </a:cxnLst>
              <a:rect l="0" t="0" r="r" b="b"/>
              <a:pathLst>
                <a:path w="223" h="224">
                  <a:moveTo>
                    <a:pt x="211" y="12"/>
                  </a:moveTo>
                  <a:cubicBezTo>
                    <a:pt x="203" y="4"/>
                    <a:pt x="193" y="0"/>
                    <a:pt x="1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1"/>
                    <a:pt x="0" y="30"/>
                    <a:pt x="0" y="4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3"/>
                    <a:pt x="4" y="203"/>
                    <a:pt x="12" y="211"/>
                  </a:cubicBezTo>
                  <a:cubicBezTo>
                    <a:pt x="20" y="220"/>
                    <a:pt x="30" y="224"/>
                    <a:pt x="42" y="224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3" y="224"/>
                    <a:pt x="203" y="220"/>
                    <a:pt x="211" y="211"/>
                  </a:cubicBezTo>
                  <a:cubicBezTo>
                    <a:pt x="219" y="203"/>
                    <a:pt x="223" y="193"/>
                    <a:pt x="223" y="18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3" y="30"/>
                    <a:pt x="219" y="21"/>
                    <a:pt x="211" y="12"/>
                  </a:cubicBezTo>
                  <a:close/>
                  <a:moveTo>
                    <a:pt x="132" y="32"/>
                  </a:moveTo>
                  <a:cubicBezTo>
                    <a:pt x="142" y="32"/>
                    <a:pt x="142" y="32"/>
                    <a:pt x="142" y="3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74"/>
                    <a:pt x="142" y="76"/>
                    <a:pt x="142" y="76"/>
                  </a:cubicBezTo>
                  <a:cubicBezTo>
                    <a:pt x="142" y="77"/>
                    <a:pt x="143" y="78"/>
                    <a:pt x="144" y="78"/>
                  </a:cubicBezTo>
                  <a:cubicBezTo>
                    <a:pt x="146" y="78"/>
                    <a:pt x="148" y="77"/>
                    <a:pt x="150" y="74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6" y="85"/>
                    <a:pt x="142" y="87"/>
                    <a:pt x="139" y="87"/>
                  </a:cubicBezTo>
                  <a:cubicBezTo>
                    <a:pt x="136" y="87"/>
                    <a:pt x="134" y="86"/>
                    <a:pt x="133" y="83"/>
                  </a:cubicBezTo>
                  <a:cubicBezTo>
                    <a:pt x="132" y="81"/>
                    <a:pt x="132" y="79"/>
                    <a:pt x="132" y="75"/>
                  </a:cubicBezTo>
                  <a:lnTo>
                    <a:pt x="132" y="32"/>
                  </a:lnTo>
                  <a:close/>
                  <a:moveTo>
                    <a:pt x="95" y="50"/>
                  </a:moveTo>
                  <a:cubicBezTo>
                    <a:pt x="95" y="44"/>
                    <a:pt x="96" y="40"/>
                    <a:pt x="98" y="37"/>
                  </a:cubicBezTo>
                  <a:cubicBezTo>
                    <a:pt x="101" y="34"/>
                    <a:pt x="104" y="32"/>
                    <a:pt x="109" y="32"/>
                  </a:cubicBezTo>
                  <a:cubicBezTo>
                    <a:pt x="114" y="32"/>
                    <a:pt x="118" y="34"/>
                    <a:pt x="121" y="37"/>
                  </a:cubicBezTo>
                  <a:cubicBezTo>
                    <a:pt x="123" y="40"/>
                    <a:pt x="124" y="44"/>
                    <a:pt x="124" y="50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5"/>
                    <a:pt x="123" y="79"/>
                    <a:pt x="121" y="81"/>
                  </a:cubicBezTo>
                  <a:cubicBezTo>
                    <a:pt x="118" y="85"/>
                    <a:pt x="114" y="87"/>
                    <a:pt x="109" y="87"/>
                  </a:cubicBezTo>
                  <a:cubicBezTo>
                    <a:pt x="104" y="87"/>
                    <a:pt x="101" y="85"/>
                    <a:pt x="98" y="81"/>
                  </a:cubicBezTo>
                  <a:cubicBezTo>
                    <a:pt x="96" y="79"/>
                    <a:pt x="95" y="74"/>
                    <a:pt x="95" y="69"/>
                  </a:cubicBezTo>
                  <a:lnTo>
                    <a:pt x="95" y="50"/>
                  </a:lnTo>
                  <a:close/>
                  <a:moveTo>
                    <a:pt x="69" y="14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0" y="52"/>
                    <a:pt x="68" y="44"/>
                    <a:pt x="64" y="34"/>
                  </a:cubicBezTo>
                  <a:cubicBezTo>
                    <a:pt x="62" y="27"/>
                    <a:pt x="61" y="24"/>
                    <a:pt x="61" y="2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69" y="14"/>
                  </a:lnTo>
                  <a:close/>
                  <a:moveTo>
                    <a:pt x="189" y="190"/>
                  </a:moveTo>
                  <a:cubicBezTo>
                    <a:pt x="188" y="194"/>
                    <a:pt x="186" y="197"/>
                    <a:pt x="183" y="200"/>
                  </a:cubicBezTo>
                  <a:cubicBezTo>
                    <a:pt x="179" y="203"/>
                    <a:pt x="176" y="205"/>
                    <a:pt x="172" y="205"/>
                  </a:cubicBezTo>
                  <a:cubicBezTo>
                    <a:pt x="158" y="207"/>
                    <a:pt x="138" y="208"/>
                    <a:pt x="112" y="208"/>
                  </a:cubicBezTo>
                  <a:cubicBezTo>
                    <a:pt x="85" y="208"/>
                    <a:pt x="65" y="207"/>
                    <a:pt x="52" y="205"/>
                  </a:cubicBezTo>
                  <a:cubicBezTo>
                    <a:pt x="47" y="205"/>
                    <a:pt x="44" y="203"/>
                    <a:pt x="41" y="200"/>
                  </a:cubicBezTo>
                  <a:cubicBezTo>
                    <a:pt x="37" y="197"/>
                    <a:pt x="35" y="194"/>
                    <a:pt x="34" y="190"/>
                  </a:cubicBezTo>
                  <a:cubicBezTo>
                    <a:pt x="32" y="181"/>
                    <a:pt x="31" y="169"/>
                    <a:pt x="31" y="152"/>
                  </a:cubicBezTo>
                  <a:cubicBezTo>
                    <a:pt x="31" y="135"/>
                    <a:pt x="32" y="122"/>
                    <a:pt x="34" y="114"/>
                  </a:cubicBezTo>
                  <a:cubicBezTo>
                    <a:pt x="35" y="110"/>
                    <a:pt x="37" y="106"/>
                    <a:pt x="41" y="103"/>
                  </a:cubicBezTo>
                  <a:cubicBezTo>
                    <a:pt x="44" y="100"/>
                    <a:pt x="47" y="99"/>
                    <a:pt x="52" y="98"/>
                  </a:cubicBezTo>
                  <a:cubicBezTo>
                    <a:pt x="65" y="97"/>
                    <a:pt x="85" y="96"/>
                    <a:pt x="112" y="96"/>
                  </a:cubicBezTo>
                  <a:cubicBezTo>
                    <a:pt x="138" y="96"/>
                    <a:pt x="158" y="97"/>
                    <a:pt x="172" y="98"/>
                  </a:cubicBezTo>
                  <a:cubicBezTo>
                    <a:pt x="176" y="99"/>
                    <a:pt x="179" y="100"/>
                    <a:pt x="183" y="103"/>
                  </a:cubicBezTo>
                  <a:cubicBezTo>
                    <a:pt x="186" y="106"/>
                    <a:pt x="188" y="110"/>
                    <a:pt x="189" y="114"/>
                  </a:cubicBezTo>
                  <a:cubicBezTo>
                    <a:pt x="191" y="122"/>
                    <a:pt x="192" y="135"/>
                    <a:pt x="192" y="152"/>
                  </a:cubicBezTo>
                  <a:cubicBezTo>
                    <a:pt x="192" y="169"/>
                    <a:pt x="191" y="181"/>
                    <a:pt x="189" y="190"/>
                  </a:cubicBezTo>
                  <a:close/>
                  <a:moveTo>
                    <a:pt x="189" y="190"/>
                  </a:moveTo>
                  <a:cubicBezTo>
                    <a:pt x="189" y="190"/>
                    <a:pt x="189" y="190"/>
                    <a:pt x="18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1">
              <a:extLst>
                <a:ext uri="{FF2B5EF4-FFF2-40B4-BE49-F238E27FC236}">
                  <a16:creationId xmlns:a16="http://schemas.microsoft.com/office/drawing/2014/main" id="{779450AE-FB59-614D-9626-D31CEBD4C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0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2">
              <a:extLst>
                <a:ext uri="{FF2B5EF4-FFF2-40B4-BE49-F238E27FC236}">
                  <a16:creationId xmlns:a16="http://schemas.microsoft.com/office/drawing/2014/main" id="{A39E19DB-82CD-754F-BDFE-4FEE1A3F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7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4">
              <a:extLst>
                <a:ext uri="{FF2B5EF4-FFF2-40B4-BE49-F238E27FC236}">
                  <a16:creationId xmlns:a16="http://schemas.microsoft.com/office/drawing/2014/main" id="{54056D6A-2BFC-F048-A4B7-A3D713D44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71" y="9486907"/>
              <a:ext cx="52389" cy="106363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9" y="3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" y="50"/>
                </a:cxn>
                <a:cxn ang="0">
                  <a:pos x="7" y="54"/>
                </a:cxn>
                <a:cxn ang="0">
                  <a:pos x="18" y="48"/>
                </a:cxn>
                <a:cxn ang="0">
                  <a:pos x="18" y="53"/>
                </a:cxn>
                <a:cxn ang="0">
                  <a:pos x="27" y="5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8" y="41"/>
                </a:cxn>
                <a:cxn ang="0">
                  <a:pos x="18" y="41"/>
                </a:cxn>
                <a:cxn ang="0">
                  <a:pos x="18" y="41"/>
                </a:cxn>
              </a:cxnLst>
              <a:rect l="0" t="0" r="r" b="b"/>
              <a:pathLst>
                <a:path w="27" h="54">
                  <a:moveTo>
                    <a:pt x="18" y="41"/>
                  </a:moveTo>
                  <a:cubicBezTo>
                    <a:pt x="16" y="44"/>
                    <a:pt x="14" y="45"/>
                    <a:pt x="12" y="45"/>
                  </a:cubicBezTo>
                  <a:cubicBezTo>
                    <a:pt x="10" y="45"/>
                    <a:pt x="10" y="45"/>
                    <a:pt x="9" y="43"/>
                  </a:cubicBezTo>
                  <a:cubicBezTo>
                    <a:pt x="9" y="43"/>
                    <a:pt x="9" y="42"/>
                    <a:pt x="9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9"/>
                    <a:pt x="1" y="50"/>
                  </a:cubicBezTo>
                  <a:cubicBezTo>
                    <a:pt x="1" y="53"/>
                    <a:pt x="3" y="54"/>
                    <a:pt x="7" y="54"/>
                  </a:cubicBezTo>
                  <a:cubicBezTo>
                    <a:pt x="10" y="54"/>
                    <a:pt x="14" y="52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1"/>
                  </a:ln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5">
              <a:extLst>
                <a:ext uri="{FF2B5EF4-FFF2-40B4-BE49-F238E27FC236}">
                  <a16:creationId xmlns:a16="http://schemas.microsoft.com/office/drawing/2014/main" id="{E0428877-FEA7-F248-AB61-BA7530599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721" y="9451990"/>
              <a:ext cx="55563" cy="141288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9" y="72"/>
                </a:cxn>
                <a:cxn ang="0">
                  <a:pos x="27" y="66"/>
                </a:cxn>
                <a:cxn ang="0">
                  <a:pos x="28" y="55"/>
                </a:cxn>
                <a:cxn ang="0">
                  <a:pos x="28" y="34"/>
                </a:cxn>
                <a:cxn ang="0">
                  <a:pos x="27" y="23"/>
                </a:cxn>
                <a:cxn ang="0">
                  <a:pos x="19" y="17"/>
                </a:cxn>
                <a:cxn ang="0">
                  <a:pos x="19" y="56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10" y="28"/>
                </a:cxn>
                <a:cxn ang="0">
                  <a:pos x="14" y="26"/>
                </a:cxn>
                <a:cxn ang="0">
                  <a:pos x="19" y="33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19" y="56"/>
                </a:cxn>
              </a:cxnLst>
              <a:rect l="0" t="0" r="r" b="b"/>
              <a:pathLst>
                <a:path w="28" h="72">
                  <a:moveTo>
                    <a:pt x="19" y="17"/>
                  </a:moveTo>
                  <a:cubicBezTo>
                    <a:pt x="16" y="17"/>
                    <a:pt x="13" y="19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70"/>
                    <a:pt x="16" y="72"/>
                    <a:pt x="19" y="72"/>
                  </a:cubicBezTo>
                  <a:cubicBezTo>
                    <a:pt x="23" y="72"/>
                    <a:pt x="26" y="70"/>
                    <a:pt x="27" y="66"/>
                  </a:cubicBezTo>
                  <a:cubicBezTo>
                    <a:pt x="28" y="64"/>
                    <a:pt x="28" y="60"/>
                    <a:pt x="28" y="5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9"/>
                    <a:pt x="28" y="25"/>
                    <a:pt x="27" y="23"/>
                  </a:cubicBezTo>
                  <a:cubicBezTo>
                    <a:pt x="26" y="19"/>
                    <a:pt x="23" y="17"/>
                    <a:pt x="19" y="17"/>
                  </a:cubicBezTo>
                  <a:close/>
                  <a:moveTo>
                    <a:pt x="19" y="56"/>
                  </a:moveTo>
                  <a:cubicBezTo>
                    <a:pt x="19" y="61"/>
                    <a:pt x="17" y="63"/>
                    <a:pt x="14" y="63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3" y="26"/>
                    <a:pt x="14" y="26"/>
                  </a:cubicBezTo>
                  <a:cubicBezTo>
                    <a:pt x="17" y="26"/>
                    <a:pt x="19" y="28"/>
                    <a:pt x="19" y="33"/>
                  </a:cubicBezTo>
                  <a:lnTo>
                    <a:pt x="19" y="56"/>
                  </a:ln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6">
              <a:extLst>
                <a:ext uri="{FF2B5EF4-FFF2-40B4-BE49-F238E27FC236}">
                  <a16:creationId xmlns:a16="http://schemas.microsoft.com/office/drawing/2014/main" id="{21330359-BA27-3F49-B5C9-72707AB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71" y="9485320"/>
              <a:ext cx="57151" cy="10795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19" y="41"/>
                </a:cxn>
                <a:cxn ang="0">
                  <a:pos x="19" y="43"/>
                </a:cxn>
                <a:cxn ang="0">
                  <a:pos x="14" y="46"/>
                </a:cxn>
                <a:cxn ang="0">
                  <a:pos x="9" y="39"/>
                </a:cxn>
                <a:cxn ang="0">
                  <a:pos x="9" y="29"/>
                </a:cxn>
                <a:cxn ang="0">
                  <a:pos x="29" y="29"/>
                </a:cxn>
                <a:cxn ang="0">
                  <a:pos x="29" y="18"/>
                </a:cxn>
                <a:cxn ang="0">
                  <a:pos x="26" y="6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3" y="50"/>
                </a:cxn>
                <a:cxn ang="0">
                  <a:pos x="15" y="55"/>
                </a:cxn>
                <a:cxn ang="0">
                  <a:pos x="26" y="49"/>
                </a:cxn>
                <a:cxn ang="0">
                  <a:pos x="28" y="44"/>
                </a:cxn>
                <a:cxn ang="0">
                  <a:pos x="29" y="37"/>
                </a:cxn>
                <a:cxn ang="0">
                  <a:pos x="29" y="36"/>
                </a:cxn>
                <a:cxn ang="0">
                  <a:pos x="19" y="36"/>
                </a:cxn>
                <a:cxn ang="0">
                  <a:pos x="19" y="39"/>
                </a:cxn>
                <a:cxn ang="0">
                  <a:pos x="9" y="16"/>
                </a:cxn>
                <a:cxn ang="0">
                  <a:pos x="14" y="9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29" h="55">
                  <a:moveTo>
                    <a:pt x="19" y="39"/>
                  </a:moveTo>
                  <a:cubicBezTo>
                    <a:pt x="19" y="40"/>
                    <a:pt x="19" y="41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8" y="45"/>
                    <a:pt x="17" y="46"/>
                    <a:pt x="14" y="46"/>
                  </a:cubicBezTo>
                  <a:cubicBezTo>
                    <a:pt x="11" y="46"/>
                    <a:pt x="9" y="44"/>
                    <a:pt x="9" y="3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9"/>
                    <a:pt x="26" y="6"/>
                  </a:cubicBezTo>
                  <a:cubicBezTo>
                    <a:pt x="23" y="2"/>
                    <a:pt x="19" y="0"/>
                    <a:pt x="14" y="0"/>
                  </a:cubicBezTo>
                  <a:cubicBezTo>
                    <a:pt x="9" y="0"/>
                    <a:pt x="5" y="2"/>
                    <a:pt x="3" y="6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1" y="47"/>
                    <a:pt x="3" y="50"/>
                  </a:cubicBezTo>
                  <a:cubicBezTo>
                    <a:pt x="6" y="53"/>
                    <a:pt x="10" y="55"/>
                    <a:pt x="15" y="55"/>
                  </a:cubicBezTo>
                  <a:cubicBezTo>
                    <a:pt x="20" y="55"/>
                    <a:pt x="24" y="53"/>
                    <a:pt x="26" y="49"/>
                  </a:cubicBezTo>
                  <a:cubicBezTo>
                    <a:pt x="27" y="48"/>
                    <a:pt x="28" y="46"/>
                    <a:pt x="28" y="44"/>
                  </a:cubicBezTo>
                  <a:cubicBezTo>
                    <a:pt x="29" y="42"/>
                    <a:pt x="29" y="40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9"/>
                  </a:lnTo>
                  <a:close/>
                  <a:moveTo>
                    <a:pt x="9" y="16"/>
                  </a:move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6"/>
                  </a:ln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2">
              <a:extLst>
                <a:ext uri="{FF2B5EF4-FFF2-40B4-BE49-F238E27FC236}">
                  <a16:creationId xmlns:a16="http://schemas.microsoft.com/office/drawing/2014/main" id="{E5F11565-161E-EB48-890C-7532CECC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2" y="9304338"/>
              <a:ext cx="17463" cy="74613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9" y="31"/>
                </a:cxn>
                <a:cxn ang="0">
                  <a:pos x="9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9" h="38">
                  <a:moveTo>
                    <a:pt x="4" y="38"/>
                  </a:moveTo>
                  <a:cubicBezTo>
                    <a:pt x="7" y="38"/>
                    <a:pt x="9" y="36"/>
                    <a:pt x="9" y="3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1" y="38"/>
                    <a:pt x="4" y="38"/>
                  </a:cubicBezTo>
                  <a:close/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Freeform 197">
            <a:hlinkClick r:id="rId6"/>
            <a:extLst>
              <a:ext uri="{FF2B5EF4-FFF2-40B4-BE49-F238E27FC236}">
                <a16:creationId xmlns:a16="http://schemas.microsoft.com/office/drawing/2014/main" id="{776171C0-640B-C341-8B89-809C9DFD8454}"/>
              </a:ext>
            </a:extLst>
          </p:cNvPr>
          <p:cNvSpPr>
            <a:spLocks noEditPoints="1"/>
          </p:cNvSpPr>
          <p:nvPr/>
        </p:nvSpPr>
        <p:spPr bwMode="auto">
          <a:xfrm>
            <a:off x="13726210" y="10478820"/>
            <a:ext cx="538431" cy="538431"/>
          </a:xfrm>
          <a:custGeom>
            <a:avLst/>
            <a:gdLst/>
            <a:ahLst/>
            <a:cxnLst>
              <a:cxn ang="0">
                <a:pos x="185" y="0"/>
              </a:cxn>
              <a:cxn ang="0">
                <a:pos x="42" y="0"/>
              </a:cxn>
              <a:cxn ang="0">
                <a:pos x="0" y="42"/>
              </a:cxn>
              <a:cxn ang="0">
                <a:pos x="0" y="185"/>
              </a:cxn>
              <a:cxn ang="0">
                <a:pos x="42" y="227"/>
              </a:cxn>
              <a:cxn ang="0">
                <a:pos x="185" y="227"/>
              </a:cxn>
              <a:cxn ang="0">
                <a:pos x="227" y="185"/>
              </a:cxn>
              <a:cxn ang="0">
                <a:pos x="227" y="42"/>
              </a:cxn>
              <a:cxn ang="0">
                <a:pos x="185" y="0"/>
              </a:cxn>
              <a:cxn ang="0">
                <a:pos x="170" y="88"/>
              </a:cxn>
              <a:cxn ang="0">
                <a:pos x="170" y="92"/>
              </a:cxn>
              <a:cxn ang="0">
                <a:pos x="90" y="171"/>
              </a:cxn>
              <a:cxn ang="0">
                <a:pos x="47" y="159"/>
              </a:cxn>
              <a:cxn ang="0">
                <a:pos x="54" y="159"/>
              </a:cxn>
              <a:cxn ang="0">
                <a:pos x="89" y="147"/>
              </a:cxn>
              <a:cxn ang="0">
                <a:pos x="63" y="128"/>
              </a:cxn>
              <a:cxn ang="0">
                <a:pos x="68" y="128"/>
              </a:cxn>
              <a:cxn ang="0">
                <a:pos x="75" y="127"/>
              </a:cxn>
              <a:cxn ang="0">
                <a:pos x="53" y="100"/>
              </a:cxn>
              <a:cxn ang="0">
                <a:pos x="53" y="99"/>
              </a:cxn>
              <a:cxn ang="0">
                <a:pos x="66" y="103"/>
              </a:cxn>
              <a:cxn ang="0">
                <a:pos x="53" y="80"/>
              </a:cxn>
              <a:cxn ang="0">
                <a:pos x="57" y="65"/>
              </a:cxn>
              <a:cxn ang="0">
                <a:pos x="115" y="95"/>
              </a:cxn>
              <a:cxn ang="0">
                <a:pos x="114" y="88"/>
              </a:cxn>
              <a:cxn ang="0">
                <a:pos x="142" y="60"/>
              </a:cxn>
              <a:cxn ang="0">
                <a:pos x="163" y="69"/>
              </a:cxn>
              <a:cxn ang="0">
                <a:pos x="180" y="62"/>
              </a:cxn>
              <a:cxn ang="0">
                <a:pos x="168" y="78"/>
              </a:cxn>
              <a:cxn ang="0">
                <a:pos x="184" y="73"/>
              </a:cxn>
              <a:cxn ang="0">
                <a:pos x="170" y="88"/>
              </a:cxn>
              <a:cxn ang="0">
                <a:pos x="170" y="88"/>
              </a:cxn>
              <a:cxn ang="0">
                <a:pos x="170" y="88"/>
              </a:cxn>
            </a:cxnLst>
            <a:rect l="0" t="0" r="r" b="b"/>
            <a:pathLst>
              <a:path w="227" h="227">
                <a:moveTo>
                  <a:pt x="185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8"/>
                  <a:pt x="19" y="227"/>
                  <a:pt x="42" y="227"/>
                </a:cubicBezTo>
                <a:cubicBezTo>
                  <a:pt x="185" y="227"/>
                  <a:pt x="185" y="227"/>
                  <a:pt x="185" y="227"/>
                </a:cubicBezTo>
                <a:cubicBezTo>
                  <a:pt x="208" y="227"/>
                  <a:pt x="227" y="208"/>
                  <a:pt x="227" y="185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27" y="19"/>
                  <a:pt x="208" y="0"/>
                  <a:pt x="185" y="0"/>
                </a:cubicBezTo>
                <a:close/>
                <a:moveTo>
                  <a:pt x="170" y="88"/>
                </a:moveTo>
                <a:cubicBezTo>
                  <a:pt x="170" y="92"/>
                  <a:pt x="170" y="92"/>
                  <a:pt x="170" y="92"/>
                </a:cubicBezTo>
                <a:cubicBezTo>
                  <a:pt x="170" y="129"/>
                  <a:pt x="142" y="171"/>
                  <a:pt x="90" y="171"/>
                </a:cubicBezTo>
                <a:cubicBezTo>
                  <a:pt x="75" y="171"/>
                  <a:pt x="60" y="167"/>
                  <a:pt x="47" y="159"/>
                </a:cubicBezTo>
                <a:cubicBezTo>
                  <a:pt x="50" y="159"/>
                  <a:pt x="52" y="159"/>
                  <a:pt x="54" y="159"/>
                </a:cubicBezTo>
                <a:cubicBezTo>
                  <a:pt x="67" y="159"/>
                  <a:pt x="79" y="155"/>
                  <a:pt x="89" y="147"/>
                </a:cubicBezTo>
                <a:cubicBezTo>
                  <a:pt x="77" y="147"/>
                  <a:pt x="66" y="139"/>
                  <a:pt x="63" y="128"/>
                </a:cubicBezTo>
                <a:cubicBezTo>
                  <a:pt x="64" y="128"/>
                  <a:pt x="66" y="128"/>
                  <a:pt x="68" y="128"/>
                </a:cubicBezTo>
                <a:cubicBezTo>
                  <a:pt x="71" y="128"/>
                  <a:pt x="73" y="128"/>
                  <a:pt x="75" y="127"/>
                </a:cubicBezTo>
                <a:cubicBezTo>
                  <a:pt x="63" y="125"/>
                  <a:pt x="53" y="113"/>
                  <a:pt x="53" y="100"/>
                </a:cubicBezTo>
                <a:cubicBezTo>
                  <a:pt x="53" y="99"/>
                  <a:pt x="53" y="99"/>
                  <a:pt x="53" y="99"/>
                </a:cubicBezTo>
                <a:cubicBezTo>
                  <a:pt x="57" y="101"/>
                  <a:pt x="61" y="103"/>
                  <a:pt x="66" y="103"/>
                </a:cubicBezTo>
                <a:cubicBezTo>
                  <a:pt x="58" y="98"/>
                  <a:pt x="53" y="89"/>
                  <a:pt x="53" y="80"/>
                </a:cubicBezTo>
                <a:cubicBezTo>
                  <a:pt x="53" y="74"/>
                  <a:pt x="54" y="70"/>
                  <a:pt x="57" y="65"/>
                </a:cubicBezTo>
                <a:cubicBezTo>
                  <a:pt x="71" y="82"/>
                  <a:pt x="91" y="94"/>
                  <a:pt x="115" y="95"/>
                </a:cubicBezTo>
                <a:cubicBezTo>
                  <a:pt x="114" y="93"/>
                  <a:pt x="114" y="91"/>
                  <a:pt x="114" y="88"/>
                </a:cubicBezTo>
                <a:cubicBezTo>
                  <a:pt x="114" y="73"/>
                  <a:pt x="127" y="60"/>
                  <a:pt x="142" y="60"/>
                </a:cubicBezTo>
                <a:cubicBezTo>
                  <a:pt x="150" y="60"/>
                  <a:pt x="157" y="64"/>
                  <a:pt x="163" y="69"/>
                </a:cubicBezTo>
                <a:cubicBezTo>
                  <a:pt x="169" y="68"/>
                  <a:pt x="175" y="66"/>
                  <a:pt x="180" y="62"/>
                </a:cubicBezTo>
                <a:cubicBezTo>
                  <a:pt x="178" y="69"/>
                  <a:pt x="174" y="74"/>
                  <a:pt x="168" y="78"/>
                </a:cubicBezTo>
                <a:cubicBezTo>
                  <a:pt x="174" y="77"/>
                  <a:pt x="179" y="76"/>
                  <a:pt x="184" y="73"/>
                </a:cubicBezTo>
                <a:cubicBezTo>
                  <a:pt x="180" y="79"/>
                  <a:pt x="176" y="84"/>
                  <a:pt x="170" y="88"/>
                </a:cubicBezTo>
                <a:close/>
                <a:moveTo>
                  <a:pt x="170" y="88"/>
                </a:moveTo>
                <a:cubicBezTo>
                  <a:pt x="170" y="88"/>
                  <a:pt x="170" y="88"/>
                  <a:pt x="170" y="88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27918" r="48528" b="36689"/>
          <a:stretch/>
        </p:blipFill>
        <p:spPr bwMode="auto">
          <a:xfrm>
            <a:off x="981908" y="2578100"/>
            <a:ext cx="10653043" cy="906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Freeform 17"/>
          <p:cNvSpPr>
            <a:spLocks noEditPoints="1"/>
          </p:cNvSpPr>
          <p:nvPr/>
        </p:nvSpPr>
        <p:spPr bwMode="auto">
          <a:xfrm>
            <a:off x="4332515" y="6551878"/>
            <a:ext cx="941424" cy="1420683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2349657" y="4709211"/>
            <a:ext cx="12192000" cy="49765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+mj-lt"/>
              </a:rPr>
            </a:br>
            <a:r>
              <a:rPr lang="ru-RU" sz="3600" dirty="0">
                <a:solidFill>
                  <a:schemeClr val="bg1"/>
                </a:solidFill>
                <a:latin typeface="+mj-lt"/>
              </a:rPr>
              <a:t>125009 Москва,</a:t>
            </a:r>
          </a:p>
          <a:p>
            <a:pPr>
              <a:lnSpc>
                <a:spcPct val="150000"/>
              </a:lnSpc>
            </a:pPr>
            <a:r>
              <a:rPr lang="ru-RU" sz="3600" dirty="0" err="1">
                <a:solidFill>
                  <a:schemeClr val="bg1"/>
                </a:solidFill>
                <a:latin typeface="+mj-lt"/>
              </a:rPr>
              <a:t>Леонтьевский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переулок, дом 21/1, стр.1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тел.: 8 (495) 363-50-47,  8 (495) 787-45-20,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+mj-lt"/>
              </a:rPr>
              <a:t>E-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mail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: mailbox@urbaneconomics.ru	</a:t>
            </a:r>
          </a:p>
          <a:p>
            <a:pPr>
              <a:lnSpc>
                <a:spcPct val="150000"/>
              </a:lnSpc>
            </a:pPr>
            <a:r>
              <a:rPr lang="ru-RU" sz="3600" dirty="0" err="1">
                <a:solidFill>
                  <a:schemeClr val="bg1"/>
                </a:solidFill>
                <a:latin typeface="+mj-lt"/>
              </a:rPr>
              <a:t>Web-site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: www.urbaneconomics.ru</a:t>
            </a:r>
          </a:p>
        </p:txBody>
      </p:sp>
    </p:spTree>
    <p:extLst>
      <p:ext uri="{BB962C8B-B14F-4D97-AF65-F5344CB8AC3E}">
        <p14:creationId xmlns:p14="http://schemas.microsoft.com/office/powerpoint/2010/main" val="2148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540" y="343360"/>
            <a:ext cx="22315635" cy="2177828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</a:rPr>
              <a:t>Концепции формирования «зеленой повестки» устойчивого развития городов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2940424"/>
            <a:ext cx="11116235" cy="9855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78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7081" y="471207"/>
            <a:ext cx="23666919" cy="2342331"/>
          </a:xfrm>
        </p:spPr>
        <p:txBody>
          <a:bodyPr/>
          <a:lstStyle/>
          <a:p>
            <a:r>
              <a:rPr lang="ru-RU" sz="7200" b="1" dirty="0">
                <a:solidFill>
                  <a:schemeClr val="accent1"/>
                </a:solidFill>
              </a:rPr>
              <a:t>Изменение климатических условий в российских городах </a:t>
            </a:r>
            <a:endParaRPr lang="ru-RU" sz="7200" dirty="0"/>
          </a:p>
        </p:txBody>
      </p:sp>
      <p:pic>
        <p:nvPicPr>
          <p:cNvPr id="57" name="Рисунок 56" descr="\\fss\ПРОЕКТЫ\Атлас ЦК\Карты 2021, 2022 по разделам\5. Городская среда, транспорт и экология\5.18 охлад_отопит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33" y="2400984"/>
            <a:ext cx="13309013" cy="1031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62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85365" y="2954215"/>
            <a:ext cx="21189927" cy="9331570"/>
          </a:xfrm>
        </p:spPr>
        <p:txBody>
          <a:bodyPr wrap="square"/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Учет целей </a:t>
            </a:r>
            <a:r>
              <a:rPr lang="ru-RU" sz="4400" dirty="0"/>
              <a:t>устойчивого развития при стратегическом планировании социально-экономического, пространственного развития муниципальных образований и градостроительном </a:t>
            </a:r>
            <a:r>
              <a:rPr lang="ru-RU" sz="4400" dirty="0" smtClean="0"/>
              <a:t>регулировании</a:t>
            </a:r>
            <a:endParaRPr lang="ru-RU" sz="4400" dirty="0"/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Определение потенциальных </a:t>
            </a:r>
            <a:r>
              <a:rPr lang="ru-RU" sz="4400" dirty="0"/>
              <a:t>сфер экологизации городской экономики – сегментов городской экономики, воздействуя на которые прямо или косвенно, муниципалитет может добиться повышения экологической устойчивости на территории </a:t>
            </a:r>
            <a:r>
              <a:rPr lang="ru-RU" sz="4400" dirty="0" smtClean="0"/>
              <a:t>города</a:t>
            </a:r>
            <a:endParaRPr lang="ru-RU" sz="4400" dirty="0"/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Применение инструментов</a:t>
            </a:r>
            <a:r>
              <a:rPr lang="ru-RU" sz="4400" b="1" dirty="0" smtClean="0"/>
              <a:t> </a:t>
            </a:r>
            <a:r>
              <a:rPr lang="ru-RU" sz="4400" dirty="0"/>
              <a:t>имплементации «зеленой повестки» в систему муниципального управления, в рамках использования </a:t>
            </a:r>
            <a:r>
              <a:rPr lang="ru-RU" sz="4400" dirty="0" smtClean="0"/>
              <a:t>которых </a:t>
            </a:r>
            <a:r>
              <a:rPr lang="ru-RU" sz="4400" dirty="0"/>
              <a:t>муниципалитет может напрямую </a:t>
            </a:r>
            <a:r>
              <a:rPr lang="ru-RU" sz="4400" dirty="0" smtClean="0"/>
              <a:t>решать </a:t>
            </a:r>
            <a:r>
              <a:rPr lang="ru-RU" sz="4400" dirty="0"/>
              <a:t>экологические задачи либо способствовать экологизации деятельности иных субъектов экономики на территории города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>Основные актуальные </a:t>
            </a:r>
            <a:r>
              <a:rPr lang="ru-RU" sz="6000" b="1" dirty="0">
                <a:solidFill>
                  <a:schemeClr val="accent1"/>
                </a:solidFill>
              </a:rPr>
              <a:t>для российских городов направления </a:t>
            </a:r>
            <a:r>
              <a:rPr lang="ru-RU" sz="6000" b="1" dirty="0" smtClean="0">
                <a:solidFill>
                  <a:schemeClr val="accent1"/>
                </a:solidFill>
              </a:rPr>
              <a:t>«</a:t>
            </a:r>
            <a:r>
              <a:rPr lang="ru-RU" sz="6000" b="1" dirty="0">
                <a:solidFill>
                  <a:schemeClr val="accent1"/>
                </a:solidFill>
              </a:rPr>
              <a:t>зеленой повестки»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72876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008094" y="2954215"/>
            <a:ext cx="20260236" cy="9331570"/>
          </a:xfrm>
        </p:spPr>
        <p:txBody>
          <a:bodyPr wrap="square"/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Нормативное правовое регулирование</a:t>
            </a:r>
            <a:endParaRPr lang="ru-RU" sz="4400" dirty="0"/>
          </a:p>
          <a:p>
            <a:pPr marL="514350" indent="-514350">
              <a:buFont typeface="+mj-lt"/>
              <a:buAutoNum type="arabicPeriod"/>
            </a:pPr>
            <a:r>
              <a:rPr lang="ru-RU" sz="4400" dirty="0" err="1" smtClean="0"/>
              <a:t>Экологизация</a:t>
            </a:r>
            <a:r>
              <a:rPr lang="ru-RU" sz="4400" dirty="0" smtClean="0"/>
              <a:t> в сфере предоставления муниципальных услуг и муниципальных закупок</a:t>
            </a:r>
            <a:endParaRPr lang="ru-RU" sz="4400" dirty="0"/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Модерирование и акселерация процессов </a:t>
            </a:r>
            <a:r>
              <a:rPr lang="ru-RU" sz="4400" dirty="0" err="1" smtClean="0"/>
              <a:t>экологизации</a:t>
            </a:r>
            <a:r>
              <a:rPr lang="ru-RU" sz="4400" dirty="0" smtClean="0"/>
              <a:t> городской экономики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Стимулирование экологически ответственного поведения жителей города</a:t>
            </a:r>
          </a:p>
          <a:p>
            <a:pPr marL="514350" indent="-514350">
              <a:buFont typeface="+mj-lt"/>
              <a:buAutoNum type="arabicPeriod"/>
            </a:pP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>Роль муниципалитетов</a:t>
            </a:r>
            <a:r>
              <a:rPr lang="ru-RU" sz="6000" b="1" dirty="0" smtClean="0">
                <a:solidFill>
                  <a:schemeClr val="accent1"/>
                </a:solidFill>
              </a:rPr>
              <a:t> в реализации </a:t>
            </a:r>
            <a:r>
              <a:rPr lang="ru-RU" sz="6000" b="1" dirty="0" smtClean="0">
                <a:solidFill>
                  <a:schemeClr val="accent1"/>
                </a:solidFill>
              </a:rPr>
              <a:t>«</a:t>
            </a:r>
            <a:r>
              <a:rPr lang="ru-RU" sz="6000" b="1" dirty="0">
                <a:solidFill>
                  <a:schemeClr val="accent1"/>
                </a:solidFill>
              </a:rPr>
              <a:t>зеленой </a:t>
            </a:r>
            <a:r>
              <a:rPr lang="ru-RU" sz="6000" b="1" dirty="0" smtClean="0">
                <a:solidFill>
                  <a:schemeClr val="accent1"/>
                </a:solidFill>
              </a:rPr>
              <a:t>повестки» устойчивого развития</a:t>
            </a:r>
            <a:endParaRPr lang="ru-RU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3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4795" y="514145"/>
            <a:ext cx="22315635" cy="2497996"/>
          </a:xfrm>
        </p:spPr>
        <p:txBody>
          <a:bodyPr/>
          <a:lstStyle/>
          <a:p>
            <a:r>
              <a:rPr lang="ru-RU" sz="4800" b="1" dirty="0">
                <a:solidFill>
                  <a:schemeClr val="accent1"/>
                </a:solidFill>
              </a:rPr>
              <a:t>Учет целей устойчивого развития </a:t>
            </a:r>
            <a:r>
              <a:rPr lang="ru-RU" sz="4800" b="1" dirty="0" smtClean="0">
                <a:solidFill>
                  <a:schemeClr val="accent1"/>
                </a:solidFill>
              </a:rPr>
              <a:t>(ЦУР) при </a:t>
            </a:r>
            <a:r>
              <a:rPr lang="ru-RU" sz="4800" b="1" dirty="0">
                <a:solidFill>
                  <a:schemeClr val="accent1"/>
                </a:solidFill>
              </a:rPr>
              <a:t>стратегическом планировании социально-экономического, пространственного развития муниципальных образований и градостроительном регулировании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0813" y="3480496"/>
            <a:ext cx="10020261" cy="34689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</a:rPr>
              <a:t>Согласование целей и задач муниципальных стратегий социально-экономического развития с целями устойчивого (в том числе зеленого) развития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40812" y="8387776"/>
            <a:ext cx="10020262" cy="34689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chemeClr val="bg1"/>
                </a:solidFill>
              </a:rPr>
              <a:t>Учет целей устойчивого (в том числе зеленого) развития при пространственном развитии муниципальных образований и градостроительном регулировании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390" y="4445035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1</a:t>
            </a:r>
            <a:endParaRPr lang="ru-RU" sz="9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9391" y="933741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2563133" y="3567871"/>
            <a:ext cx="106872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latin typeface="+mj-lt"/>
                <a:ea typeface="Times New Roman" panose="02020603050405020304" pitchFamily="18" charset="0"/>
              </a:rPr>
              <a:t>Учет ЦУР при формулировании целей и задач стратегии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Использование показателей достижения ЦУР </a:t>
            </a:r>
            <a:r>
              <a:rPr lang="ru-RU" sz="3600" dirty="0">
                <a:latin typeface="+mj-lt"/>
                <a:ea typeface="Times New Roman" panose="02020603050405020304" pitchFamily="18" charset="0"/>
              </a:rPr>
              <a:t>при выборе показателей достижения целей и решения задач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стратегии (с учетом национальной системы показателей)</a:t>
            </a:r>
            <a:endParaRPr lang="ru-RU" sz="36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563132" y="7860089"/>
            <a:ext cx="114768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Реализация концепции компактного развития города в рамках генерального плана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latin typeface="+mj-lt"/>
                <a:ea typeface="Times New Roman" panose="02020603050405020304" pitchFamily="18" charset="0"/>
              </a:rPr>
              <a:t>Реализация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принципа </a:t>
            </a:r>
            <a:r>
              <a:rPr lang="ru-RU" sz="3600" dirty="0">
                <a:latin typeface="+mj-lt"/>
                <a:ea typeface="Times New Roman" panose="02020603050405020304" pitchFamily="18" charset="0"/>
              </a:rPr>
              <a:t>инклюзивной городской среды при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регламентации </a:t>
            </a:r>
            <a:r>
              <a:rPr lang="ru-RU" sz="3600" dirty="0">
                <a:latin typeface="+mj-lt"/>
                <a:ea typeface="Times New Roman" panose="02020603050405020304" pitchFamily="18" charset="0"/>
              </a:rPr>
              <a:t>параметров застройки в ПЗЗ </a:t>
            </a:r>
            <a:endParaRPr lang="ru-RU" sz="3600" dirty="0" smtClean="0">
              <a:latin typeface="+mj-lt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latin typeface="+mj-lt"/>
                <a:ea typeface="Times New Roman" panose="02020603050405020304" pitchFamily="18" charset="0"/>
              </a:rPr>
              <a:t>Дифференциация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доступности </a:t>
            </a:r>
            <a:r>
              <a:rPr lang="ru-RU" sz="3600" dirty="0">
                <a:latin typeface="+mj-lt"/>
                <a:ea typeface="Times New Roman" panose="02020603050405020304" pitchFamily="18" charset="0"/>
              </a:rPr>
              <a:t>объектов местного значения по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территории </a:t>
            </a:r>
            <a:r>
              <a:rPr lang="ru-RU" sz="3600" dirty="0">
                <a:latin typeface="+mj-lt"/>
                <a:ea typeface="Times New Roman" panose="02020603050405020304" pitchFamily="18" charset="0"/>
              </a:rPr>
              <a:t>города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</a:rPr>
              <a:t>в нормативах градостроительного проектирования</a:t>
            </a:r>
            <a:endParaRPr lang="ru-RU" sz="36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4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4795" y="514145"/>
            <a:ext cx="22315635" cy="2177828"/>
          </a:xfrm>
        </p:spPr>
        <p:txBody>
          <a:bodyPr/>
          <a:lstStyle/>
          <a:p>
            <a:r>
              <a:rPr lang="ru-RU" sz="7200" b="1" dirty="0">
                <a:solidFill>
                  <a:schemeClr val="accent1"/>
                </a:solidFill>
              </a:rPr>
              <a:t>Потенциальные сферы экологизации городской экономики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40813" y="3480497"/>
            <a:ext cx="7677151" cy="1686420"/>
          </a:xfrm>
          <a:prstGeom prst="rect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200" b="1" dirty="0" err="1" smtClean="0">
                <a:solidFill>
                  <a:schemeClr val="bg1"/>
                </a:solidFill>
              </a:rPr>
              <a:t>Экологизация</a:t>
            </a:r>
            <a:r>
              <a:rPr lang="ru-RU" sz="3200" b="1" dirty="0" smtClean="0">
                <a:solidFill>
                  <a:schemeClr val="bg1"/>
                </a:solidFill>
              </a:rPr>
              <a:t> управления </a:t>
            </a:r>
            <a:r>
              <a:rPr lang="ru-RU" sz="3200" b="1" dirty="0">
                <a:solidFill>
                  <a:schemeClr val="bg1"/>
                </a:solidFill>
              </a:rPr>
              <a:t>транспортной системой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930" y="3617645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1</a:t>
            </a:r>
            <a:endParaRPr lang="ru-RU" sz="9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40816" y="5989678"/>
            <a:ext cx="7677151" cy="1686420"/>
          </a:xfrm>
          <a:prstGeom prst="rect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Развитие экономики замкнутого цикла (циркулярной экономики)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932" y="6185206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40815" y="8379727"/>
            <a:ext cx="7677151" cy="1686420"/>
          </a:xfrm>
          <a:prstGeom prst="rect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Повышение </a:t>
            </a:r>
            <a:r>
              <a:rPr lang="ru-RU" sz="3200" b="1" dirty="0" err="1">
                <a:solidFill>
                  <a:schemeClr val="bg1"/>
                </a:solidFill>
              </a:rPr>
              <a:t>энергоэффективности</a:t>
            </a:r>
            <a:r>
              <a:rPr lang="ru-RU" sz="3200" b="1" dirty="0">
                <a:solidFill>
                  <a:schemeClr val="bg1"/>
                </a:solidFill>
              </a:rPr>
              <a:t> городской экономики и развитие «зеленой энергетики»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930" y="8474923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40814" y="10729261"/>
            <a:ext cx="7677151" cy="1686420"/>
          </a:xfrm>
          <a:prstGeom prst="rect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Развитие «городского садоводства» и «городского сельского хозяйства»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0931" y="1078764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4</a:t>
            </a:r>
            <a:endParaRPr lang="ru-RU" sz="9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409935" y="3432979"/>
            <a:ext cx="13127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Технологическое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переоснащение общественного транспорта в целях его перевода на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экологичные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источники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энергии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пригородного и внутригородского железнодорожного транспорта, оказывающего меньшее воздействие на окружающую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среду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Стимулирование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распространения экологически чистого личного транспорта среди жителей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города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+mj-lt"/>
                <a:ea typeface="Times New Roman" panose="02020603050405020304" pitchFamily="18" charset="0"/>
              </a:rPr>
              <a:t>Дестимулирование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пользования личным автотранспортом в пределах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города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409938" y="8434931"/>
            <a:ext cx="13127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Содействие увеличению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доли возобновляемых источников энергии и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низкоуглеродных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видов топлива в городском энергетическом балансе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Минимизация потерь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энергии в коммунальном хозяйстве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Повышение </a:t>
            </a:r>
            <a:r>
              <a:rPr lang="ru-RU" sz="2000" dirty="0" err="1" smtClean="0">
                <a:latin typeface="+mj-lt"/>
                <a:ea typeface="Times New Roman" panose="02020603050405020304" pitchFamily="18" charset="0"/>
              </a:rPr>
              <a:t>энергоэффективности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зданий и сооружений, в том числе в рамках партнерства с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энергосервисными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компаниями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09935" y="11064639"/>
            <a:ext cx="13127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Выделение земельных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участков в черте города местным жителям под ведение сельского хозяйства (садоводства, огородничества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«Вертикальное» садоводство (фермерство)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09939" y="5984623"/>
            <a:ext cx="13127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Поддержка коммерческих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проектов, работающих на развитие циркулярной экономики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Сокращение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объема генерируемых отходов и предотвращение их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образования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доли перерабатываемых и вторично используемых отходов и снижение доли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захораниваемых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отходов в общем объеме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отходов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Анализ секторов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городской экономики на предмет потенциала для вторичного использования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отходов, ведение публичного реестра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отходов, образующихся на предприятиях города</a:t>
            </a:r>
          </a:p>
        </p:txBody>
      </p:sp>
    </p:spTree>
    <p:extLst>
      <p:ext uri="{BB962C8B-B14F-4D97-AF65-F5344CB8AC3E}">
        <p14:creationId xmlns:p14="http://schemas.microsoft.com/office/powerpoint/2010/main" val="344786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4795" y="514145"/>
            <a:ext cx="22315635" cy="2177828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</a:rPr>
              <a:t>Инструменты имплементации «зеленой повестки» устойчивого развития в систему муниципального управления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0812" y="3667590"/>
            <a:ext cx="8991312" cy="1994655"/>
          </a:xfrm>
          <a:prstGeom prst="rect">
            <a:avLst/>
          </a:prstGeom>
          <a:solidFill>
            <a:srgbClr val="018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Проведение расчетов энергетических и экологических балансов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928" y="3617645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1</a:t>
            </a:r>
            <a:endParaRPr lang="ru-RU" sz="9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512" y="6737563"/>
            <a:ext cx="8996612" cy="2160252"/>
          </a:xfrm>
          <a:prstGeom prst="rect">
            <a:avLst/>
          </a:prstGeom>
          <a:solidFill>
            <a:srgbClr val="018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Мониторинг экологической ситуации на территории муниципального </a:t>
            </a:r>
            <a:r>
              <a:rPr lang="ru-RU" sz="3600" b="1" dirty="0" smtClean="0"/>
              <a:t>образования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9417" y="712139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40812" y="10008483"/>
            <a:ext cx="8991312" cy="2230409"/>
          </a:xfrm>
          <a:prstGeom prst="rect">
            <a:avLst/>
          </a:prstGeom>
          <a:solidFill>
            <a:srgbClr val="018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Экологизация</a:t>
            </a:r>
            <a:r>
              <a:rPr lang="ru-RU" sz="3600" b="1" dirty="0"/>
              <a:t> межмуниципального сотрудничества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720927" y="10338857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781691" y="3596814"/>
            <a:ext cx="12098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Расчет топливно-энергетического баланса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Расчет балансов </a:t>
            </a:r>
            <a:r>
              <a:rPr lang="ru-RU" sz="2800" dirty="0">
                <a:latin typeface="+mj-lt"/>
                <a:ea typeface="Times New Roman" panose="02020603050405020304" pitchFamily="18" charset="0"/>
              </a:rPr>
              <a:t>выбросов загрязняющих веществ в атмосферу </a:t>
            </a: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и сточные воды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ea typeface="Times New Roman" panose="02020603050405020304" pitchFamily="18" charset="0"/>
              </a:rPr>
              <a:t>Расчет баланса генерации, утилизации и переработки твердых коммунальных отходов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781692" y="10014055"/>
            <a:ext cx="12098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Согласование документов </a:t>
            </a:r>
            <a:r>
              <a:rPr lang="ru-RU" sz="2800" dirty="0">
                <a:latin typeface="+mj-lt"/>
                <a:ea typeface="Times New Roman" panose="02020603050405020304" pitchFamily="18" charset="0"/>
              </a:rPr>
              <a:t>стратегического и территориального планирования и программ комплексного развития инфраструктуры в целях предотвращения «экологически окрашенных» межмуниципальных </a:t>
            </a: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конфликтов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Совместная реализация </a:t>
            </a:r>
            <a:r>
              <a:rPr lang="ru-RU" sz="2800" dirty="0">
                <a:latin typeface="+mj-lt"/>
                <a:ea typeface="Times New Roman" panose="02020603050405020304" pitchFamily="18" charset="0"/>
              </a:rPr>
              <a:t>«зеленых» инвестиционных проектов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781692" y="6374547"/>
            <a:ext cx="120982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Формирование сети наблюдательных пунктов для сбора первичной информации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Создание централизованного офиса с функциями обобщения и анализа информации, поступающей в ходе мониторинга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Взаимодействие муниципалитета с иными </a:t>
            </a:r>
            <a:r>
              <a:rPr lang="ru-RU" sz="2800" dirty="0" err="1" smtClean="0">
                <a:latin typeface="+mj-lt"/>
                <a:ea typeface="Times New Roman" panose="02020603050405020304" pitchFamily="18" charset="0"/>
              </a:rPr>
              <a:t>акторами</a:t>
            </a:r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, воздействующими на окружающую среду, для информационного обмена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0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4795" y="514145"/>
            <a:ext cx="22315635" cy="2177828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</a:rPr>
              <a:t>Инструменты имплементации «зеленой повестки» устойчивого развития в систему муниципального </a:t>
            </a:r>
            <a:r>
              <a:rPr lang="ru-RU" sz="6600" b="1" dirty="0" smtClean="0">
                <a:solidFill>
                  <a:schemeClr val="accent1"/>
                </a:solidFill>
              </a:rPr>
              <a:t>управления (2)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446" y="4198140"/>
            <a:ext cx="10222232" cy="1401251"/>
          </a:xfrm>
          <a:prstGeom prst="rect">
            <a:avLst/>
          </a:prstGeom>
          <a:solidFill>
            <a:srgbClr val="018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Экологизация</a:t>
            </a:r>
            <a:r>
              <a:rPr lang="ru-RU" sz="3200" b="1" dirty="0"/>
              <a:t> </a:t>
            </a:r>
            <a:r>
              <a:rPr lang="ru-RU" sz="3200" b="1" dirty="0" smtClean="0"/>
              <a:t>организации </a:t>
            </a:r>
            <a:r>
              <a:rPr lang="ru-RU" sz="3200" b="1" dirty="0"/>
              <a:t>муниципальных закупок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561" y="4113935"/>
            <a:ext cx="826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4</a:t>
            </a:r>
            <a:endParaRPr lang="ru-RU" sz="9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051032" y="4221652"/>
            <a:ext cx="11192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Включение экологических требований в требования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к объекту закупки </a:t>
            </a:r>
            <a:endParaRPr lang="ru-RU" sz="2000" dirty="0" smtClean="0">
              <a:latin typeface="+mj-lt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Включение экологических требований в требования к квалификации поставщика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Учет стоимости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затрат на ликвидацию последствий негативного влияния на экологическую ситуацию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при заключении контрактов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жизненного цикла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61732" y="6278715"/>
            <a:ext cx="10222232" cy="1293846"/>
          </a:xfrm>
          <a:prstGeom prst="rect">
            <a:avLst/>
          </a:prstGeom>
          <a:solidFill>
            <a:srgbClr val="018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Учет «зеленых» стандартов при заключении соглашений о </a:t>
            </a:r>
            <a:r>
              <a:rPr lang="ru-RU" sz="3200" b="1" dirty="0" smtClean="0"/>
              <a:t>МЧП и </a:t>
            </a:r>
            <a:r>
              <a:rPr lang="ru-RU" sz="3200" b="1" dirty="0"/>
              <a:t>концессионных соглашений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561" y="6211395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5</a:t>
            </a:r>
            <a:endParaRPr lang="ru-RU" sz="9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47446" y="8175071"/>
            <a:ext cx="10222232" cy="1293846"/>
          </a:xfrm>
          <a:prstGeom prst="rect">
            <a:avLst/>
          </a:prstGeom>
          <a:solidFill>
            <a:srgbClr val="018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Учет «зеленых» стандартов при предоставлении налоговых льгот субъектам бизнеса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743" y="799243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6</a:t>
            </a:r>
            <a:endParaRPr lang="ru-RU" sz="9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61732" y="10164601"/>
            <a:ext cx="10222232" cy="1293846"/>
          </a:xfrm>
          <a:prstGeom prst="rect">
            <a:avLst/>
          </a:prstGeom>
          <a:solidFill>
            <a:srgbClr val="018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Вовлечение местного сообщества в реализацию «зеленой повестки» устойчивого развития города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029" y="9981961"/>
            <a:ext cx="906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7</a:t>
            </a:r>
            <a:endParaRPr lang="ru-RU" sz="9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217718" y="8423318"/>
            <a:ext cx="11192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Отнесение к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числу критериев представления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льгот субъектам бизнеса соответствия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реализуемого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проекта «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зеленым» принципам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217718" y="9721649"/>
            <a:ext cx="111926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Предоставление целевых субсидий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на проведение энергосберегающих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мероприятий при капитальном ремонте МКД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Консультационная помощь собственникам жилья по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вопросам повышения </a:t>
            </a:r>
            <a:r>
              <a:rPr lang="ru-RU" sz="2000" dirty="0" err="1">
                <a:latin typeface="+mj-lt"/>
                <a:ea typeface="Times New Roman" panose="02020603050405020304" pitchFamily="18" charset="0"/>
              </a:rPr>
              <a:t>энергоэффективности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зданий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Поддержка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деятельности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НКО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по сбору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отходов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, пригодных для повторного использования и (или)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утилизации,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но не утилизируемых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региональным оператором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Поддержка проектов местных сообществ, направленных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на улучшение экологических характеристик придомовых и локальных общественных территорий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072030" y="6334506"/>
            <a:ext cx="111926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+mj-lt"/>
                <a:ea typeface="Times New Roman" panose="02020603050405020304" pitchFamily="18" charset="0"/>
              </a:rPr>
              <a:t>Предусмотрение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условий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применения «зеленых» стандартов и принципов ESG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при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заключении соглашений о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МЧП и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концессионных соглашений </a:t>
            </a:r>
            <a:endParaRPr lang="ru-RU" sz="2000" dirty="0" smtClean="0">
              <a:latin typeface="+mj-lt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Обращение к верификатору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за заключением о соответствии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проекта критериям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зеленых или адаптационных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4207619752"/>
      </p:ext>
    </p:extLst>
  </p:cSld>
  <p:clrMapOvr>
    <a:masterClrMapping/>
  </p:clrMapOvr>
</p:sld>
</file>

<file path=ppt/theme/theme1.xml><?xml version="1.0" encoding="utf-8"?>
<a:theme xmlns:a="http://schemas.openxmlformats.org/drawingml/2006/main" name="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UE_Templ2020</Template>
  <TotalTime>48073</TotalTime>
  <Words>802</Words>
  <Application>Microsoft Office PowerPoint</Application>
  <PresentationFormat>Произвольный</PresentationFormat>
  <Paragraphs>97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Roboto</vt:lpstr>
      <vt:lpstr>Times New Roman</vt:lpstr>
      <vt:lpstr>Trebuchet MS</vt:lpstr>
      <vt:lpstr>UE_Templ2020</vt:lpstr>
      <vt:lpstr>«Зелёная повестка» устойчивого развития : вызовы и возможности для городов   А.С. Пузанов Фонд «Институт экономики города»</vt:lpstr>
      <vt:lpstr>Концепции формирования «зеленой повестки» устойчивого развития городов</vt:lpstr>
      <vt:lpstr>Изменение климатических условий в российских городах </vt:lpstr>
      <vt:lpstr>Основные актуальные для российских городов направления «зеленой повестки» устойчивого развития</vt:lpstr>
      <vt:lpstr>Роль муниципалитетов в реализации «зеленой повестки» устойчивого развития</vt:lpstr>
      <vt:lpstr>Учет целей устойчивого развития (ЦУР) при стратегическом планировании социально-экономического, пространственного развития муниципальных образований и градостроительном регулировании</vt:lpstr>
      <vt:lpstr>Потенциальные сферы экологизации городской экономики</vt:lpstr>
      <vt:lpstr>Инструменты имплементации «зеленой повестки» устойчивого развития в систему муниципального управления</vt:lpstr>
      <vt:lpstr>Инструменты имплементации «зеленой повестки» устойчивого развития в систему муниципального управления (2)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 Börner</dc:creator>
  <cp:lastModifiedBy>puzanov</cp:lastModifiedBy>
  <cp:revision>432</cp:revision>
  <cp:lastPrinted>2021-08-26T12:18:57Z</cp:lastPrinted>
  <dcterms:created xsi:type="dcterms:W3CDTF">2020-06-04T18:50:56Z</dcterms:created>
  <dcterms:modified xsi:type="dcterms:W3CDTF">2022-12-07T11:31:15Z</dcterms:modified>
</cp:coreProperties>
</file>