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S:\02 ХОСТЕЛ ГАНЗЕЙСКИЙ ДВОР\02 РЕКЛАМА ПОЛИГРАФИЯ СИМВОЛИКА\ФОНЫ\281040223 - копия.jpg"/>
          <p:cNvPicPr>
            <a:picLocks noChangeAspect="1" noChangeArrowheads="1"/>
          </p:cNvPicPr>
          <p:nvPr/>
        </p:nvPicPr>
        <p:blipFill>
          <a:blip r:embed="rId2"/>
          <a:srcRect r="6831"/>
          <a:stretch>
            <a:fillRect/>
          </a:stretch>
        </p:blipFill>
        <p:spPr bwMode="auto">
          <a:xfrm>
            <a:off x="0" y="0"/>
            <a:ext cx="9636849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" y="5045185"/>
            <a:ext cx="9636849" cy="82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719907" rtl="0" eaLnBrk="1" fontAlgn="auto" latinLnBrk="0" hangingPunct="1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ndara" pitchFamily="34" charset="0"/>
              </a:rPr>
              <a:t>Место, где Вам рады!</a:t>
            </a:r>
            <a:endParaRPr kumimoji="0" lang="ru-RU" sz="55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pic>
        <p:nvPicPr>
          <p:cNvPr id="6" name="Picture 5" descr="S:\02 ХОСТЕЛ ГАНЗЕЙСКИЙ ДВОР\02 РЕКЛАМА ПОЛИГРАФИЯ СИМВОЛИКА\ЛОГОТИП\Ганзейский двор (логотип)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842" y="387492"/>
            <a:ext cx="6644317" cy="4657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032732"/>
      </p:ext>
    </p:extLst>
  </p:cSld>
  <p:clrMapOvr>
    <a:masterClrMapping/>
  </p:clrMapOvr>
  <p:transition advClick="0" advTm="2032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НаПодпись\25 НОЯБРЯ КОНФЕРЕНЦИЯ\NiHokO-6Vv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НаПодпись\25 НОЯБРЯ КОНФЕРЕНЦИЯ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339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2024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НаПодпись\25 НОЯБРЯ КОНФЕРЕНЦИЯ\11p40h-N7q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204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НаПодпись\25 НОЯБРЯ КОНФЕРЕНЦИЯ\fUCcuPtaRV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8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17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НаПодпись\25 НОЯБРЯ КОНФЕРЕНЦИЯ\fkczHkx_x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76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НаПодпись\25 НОЯБРЯ КОНФЕРЕНЦИЯ\7AtLWXmFq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072098" cy="6762798"/>
          </a:xfrm>
          <a:prstGeom prst="rect">
            <a:avLst/>
          </a:prstGeom>
          <a:noFill/>
        </p:spPr>
      </p:pic>
    </p:spTree>
  </p:cSld>
  <p:clrMapOvr>
    <a:masterClrMapping/>
  </p:clrMapOvr>
  <p:transition advTm="2028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5428"/>
            <a:ext cx="9144000" cy="1124087"/>
          </a:xfrm>
        </p:spPr>
        <p:txBody>
          <a:bodyPr>
            <a:noAutofit/>
          </a:bodyPr>
          <a:lstStyle/>
          <a:p>
            <a:pPr algn="ctr"/>
            <a:r>
              <a:rPr lang="ru-RU" sz="55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Спасибо за внимание!</a:t>
            </a:r>
            <a:endParaRPr lang="ru-RU" sz="5500" b="1" i="1" dirty="0">
              <a:solidFill>
                <a:srgbClr val="3C130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4334" y="4777834"/>
            <a:ext cx="6522807" cy="185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До встречи </a:t>
            </a:r>
            <a:r>
              <a:rPr lang="ru-RU" sz="3800" b="1" i="1" dirty="0" err="1" smtClean="0">
                <a:solidFill>
                  <a:srgbClr val="3C1302"/>
                </a:solidFill>
                <a:latin typeface="Candara" panose="020E0502030303020204" pitchFamily="34" charset="0"/>
              </a:rPr>
              <a:t>хостеле</a:t>
            </a:r>
            <a:r>
              <a:rPr lang="ru-RU" sz="38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!</a:t>
            </a:r>
            <a:endParaRPr lang="en-US" sz="3800" b="1" i="1" dirty="0" smtClean="0">
              <a:solidFill>
                <a:srgbClr val="3C1302"/>
              </a:solidFill>
              <a:latin typeface="Candara" panose="020E0502030303020204" pitchFamily="34" charset="0"/>
            </a:endParaRPr>
          </a:p>
          <a:p>
            <a:endParaRPr lang="ru-RU" sz="900" b="1" i="1" dirty="0" smtClean="0">
              <a:solidFill>
                <a:srgbClr val="3C1302"/>
              </a:solidFill>
              <a:latin typeface="Candara" panose="020E0502030303020204" pitchFamily="34" charset="0"/>
            </a:endParaRPr>
          </a:p>
          <a:p>
            <a:r>
              <a:rPr lang="ru-RU" sz="2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Великий Новгород; ул. Зелинского, 30</a:t>
            </a:r>
          </a:p>
          <a:p>
            <a:r>
              <a:rPr lang="en-US" sz="2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Hanseatic.court.hostel@gmail.com</a:t>
            </a:r>
            <a:endParaRPr lang="ru-RU" sz="2200" b="1" i="1" dirty="0" smtClean="0">
              <a:solidFill>
                <a:srgbClr val="3C1302"/>
              </a:solidFill>
              <a:latin typeface="Candara" panose="020E0502030303020204" pitchFamily="34" charset="0"/>
            </a:endParaRPr>
          </a:p>
          <a:p>
            <a:r>
              <a:rPr lang="en-US" sz="2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Hansa-hostel-vn.ru</a:t>
            </a:r>
            <a:endParaRPr lang="ru-RU" sz="2200" b="1" i="1" dirty="0" smtClean="0">
              <a:solidFill>
                <a:srgbClr val="3C1302"/>
              </a:solidFill>
              <a:latin typeface="Candara" panose="020E0502030303020204" pitchFamily="34" charset="0"/>
            </a:endParaRPr>
          </a:p>
          <a:p>
            <a:r>
              <a:rPr lang="ru-RU" sz="2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+7-960-209-55-14</a:t>
            </a:r>
            <a:endParaRPr lang="ru-RU" sz="2200" b="1" i="1" dirty="0">
              <a:solidFill>
                <a:srgbClr val="3C1302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https://portal-vn.ru/sites/default/files/img/aekqnwm0ccm_1.jpg"/>
          <p:cNvPicPr>
            <a:picLocks noChangeAspect="1" noChangeArrowheads="1"/>
          </p:cNvPicPr>
          <p:nvPr/>
        </p:nvPicPr>
        <p:blipFill>
          <a:blip r:embed="rId2"/>
          <a:srcRect t="14086" b="4537"/>
          <a:stretch>
            <a:fillRect/>
          </a:stretch>
        </p:blipFill>
        <p:spPr bwMode="auto">
          <a:xfrm>
            <a:off x="1080227" y="1068781"/>
            <a:ext cx="6983544" cy="3618317"/>
          </a:xfrm>
          <a:prstGeom prst="rect">
            <a:avLst/>
          </a:prstGeom>
          <a:noFill/>
          <a:ln w="28575">
            <a:solidFill>
              <a:srgbClr val="3C130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271" y="5205582"/>
            <a:ext cx="2082954" cy="14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621215"/>
      </p:ext>
    </p:extLst>
  </p:cSld>
  <p:clrMapOvr>
    <a:masterClrMapping/>
  </p:clrMapOvr>
  <p:transition spd="slow" advClick="0" advTm="22402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7363"/>
            <a:ext cx="9144000" cy="10036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Детско-юношеский хостел «Ганзейский двор»</a:t>
            </a:r>
            <a:endParaRPr lang="ru-RU" sz="3200" b="1" i="1" dirty="0">
              <a:solidFill>
                <a:srgbClr val="3C130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58" y="920331"/>
            <a:ext cx="8684142" cy="1658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C1302"/>
                </a:solidFill>
                <a:latin typeface="Candara" pitchFamily="34" charset="0"/>
              </a:rPr>
              <a:t>открыт в 2014 году </a:t>
            </a:r>
            <a:r>
              <a:rPr lang="ru-RU" sz="2400" dirty="0">
                <a:solidFill>
                  <a:srgbClr val="3C1302"/>
                </a:solidFill>
                <a:latin typeface="Candara" pitchFamily="34" charset="0"/>
              </a:rPr>
              <a:t>в рамках </a:t>
            </a:r>
            <a:r>
              <a:rPr lang="ru-RU" sz="2400" dirty="0" smtClean="0">
                <a:solidFill>
                  <a:srgbClr val="3C1302"/>
                </a:solidFill>
                <a:latin typeface="Candara" pitchFamily="34" charset="0"/>
              </a:rPr>
              <a:t>программы «</a:t>
            </a:r>
            <a:r>
              <a:rPr lang="ru-RU" sz="2400" dirty="0">
                <a:solidFill>
                  <a:srgbClr val="3C1302"/>
                </a:solidFill>
                <a:latin typeface="Candara" pitchFamily="34" charset="0"/>
              </a:rPr>
              <a:t>Развитие туризма </a:t>
            </a:r>
            <a:endParaRPr lang="ru-RU" sz="2400" dirty="0" smtClean="0">
              <a:solidFill>
                <a:srgbClr val="3C1302"/>
              </a:solidFill>
              <a:latin typeface="Candar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C1302"/>
                </a:solidFill>
                <a:latin typeface="Candara" pitchFamily="34" charset="0"/>
              </a:rPr>
              <a:t>и туристской </a:t>
            </a:r>
            <a:r>
              <a:rPr lang="ru-RU" sz="2400" dirty="0">
                <a:solidFill>
                  <a:srgbClr val="3C1302"/>
                </a:solidFill>
                <a:latin typeface="Candara" pitchFamily="34" charset="0"/>
              </a:rPr>
              <a:t>деятельности </a:t>
            </a:r>
            <a:r>
              <a:rPr lang="ru-RU" sz="2400" dirty="0" smtClean="0">
                <a:solidFill>
                  <a:srgbClr val="3C1302"/>
                </a:solidFill>
                <a:latin typeface="Candara" pitchFamily="34" charset="0"/>
              </a:rPr>
              <a:t>на </a:t>
            </a:r>
            <a:r>
              <a:rPr lang="ru-RU" sz="2400" dirty="0">
                <a:solidFill>
                  <a:srgbClr val="3C1302"/>
                </a:solidFill>
                <a:latin typeface="Candara" pitchFamily="34" charset="0"/>
              </a:rPr>
              <a:t>территории </a:t>
            </a:r>
            <a:r>
              <a:rPr lang="ru-RU" sz="2400" dirty="0" smtClean="0">
                <a:solidFill>
                  <a:srgbClr val="3C1302"/>
                </a:solidFill>
                <a:latin typeface="Candara" pitchFamily="34" charset="0"/>
              </a:rPr>
              <a:t>Великого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C1302"/>
                </a:solidFill>
                <a:latin typeface="Candara" pitchFamily="34" charset="0"/>
              </a:rPr>
              <a:t>Новгорода».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3C1302"/>
              </a:solidFill>
              <a:latin typeface="Candara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2705" y="4575575"/>
            <a:ext cx="8831296" cy="212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977" marR="0" lvl="0" indent="-179977" algn="l" defTabSz="719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3C130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179977" marR="0" lvl="0" indent="-179977" algn="l" defTabSz="71990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C130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Современные просторные комнаты (более 100 мест)</a:t>
            </a:r>
          </a:p>
          <a:p>
            <a:pPr marL="179977" lvl="0" indent="-179977" defTabSz="719907">
              <a:lnSpc>
                <a:spcPct val="11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Площадка для конференций, выставок, конкурсов</a:t>
            </a:r>
          </a:p>
          <a:p>
            <a:pPr marL="179977" lvl="0" indent="-179977" defTabSz="719907">
              <a:lnSpc>
                <a:spcPct val="11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Удобное расположение: близость к авто- и ж/</a:t>
            </a:r>
            <a:r>
              <a:rPr lang="ru-RU" sz="2400" b="1" i="1" dirty="0" err="1" smtClean="0">
                <a:solidFill>
                  <a:srgbClr val="3C1302"/>
                </a:solidFill>
                <a:latin typeface="Candara" pitchFamily="34" charset="0"/>
              </a:rPr>
              <a:t>д</a:t>
            </a: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 вокзалам</a:t>
            </a:r>
          </a:p>
          <a:p>
            <a:pPr marL="179977" indent="-179977" defTabSz="719907">
              <a:lnSpc>
                <a:spcPct val="110000"/>
              </a:lnSpc>
              <a:buFontTx/>
              <a:buChar char="-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Руководитель группы от 16человек проживает бесплатно.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3C130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179977" marR="0" lvl="0" indent="-179977" algn="l" defTabSz="719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204" b="0" i="0" u="none" strike="noStrike" kern="1200" cap="none" spc="0" normalizeH="0" baseline="0" noProof="0" dirty="0" smtClean="0">
              <a:ln>
                <a:noFill/>
              </a:ln>
              <a:solidFill>
                <a:srgbClr val="3C130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6" y="2222990"/>
            <a:ext cx="9111634" cy="2511721"/>
          </a:xfrm>
          <a:prstGeom prst="rect">
            <a:avLst/>
          </a:prstGeom>
          <a:ln w="38100">
            <a:solidFill>
              <a:srgbClr val="3C130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50191469"/>
      </p:ext>
    </p:extLst>
  </p:cSld>
  <p:clrMapOvr>
    <a:masterClrMapping/>
  </p:clrMapOvr>
  <p:transition spd="slow" advTm="20795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37" y="321785"/>
            <a:ext cx="4824381" cy="100366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Инфраструктура </a:t>
            </a:r>
            <a:br>
              <a:rPr lang="ru-RU" sz="3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</a:br>
            <a:r>
              <a:rPr lang="ru-RU" sz="3200" b="1" i="1" dirty="0" err="1" smtClean="0">
                <a:solidFill>
                  <a:srgbClr val="3C1302"/>
                </a:solidFill>
                <a:latin typeface="Candara" panose="020E0502030303020204" pitchFamily="34" charset="0"/>
              </a:rPr>
              <a:t>хостела</a:t>
            </a:r>
            <a:endParaRPr lang="ru-RU" sz="3200" b="1" i="1" dirty="0">
              <a:solidFill>
                <a:srgbClr val="3C130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8363" y="1325449"/>
            <a:ext cx="5260780" cy="5234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9977" marR="0" lvl="0" indent="-179977" algn="l" defTabSz="71990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C130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12 восьмиместных комнат</a:t>
            </a:r>
          </a:p>
          <a:p>
            <a:pPr marL="179977" marR="0" lvl="0" indent="-179977" algn="l" defTabSz="71990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C130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4 двухместных комнаты</a:t>
            </a:r>
          </a:p>
          <a:p>
            <a:pPr marL="179977" indent="-179977" defTabSz="719907"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Кафе «Ганзейский двор»</a:t>
            </a:r>
          </a:p>
          <a:p>
            <a:pPr marL="179977" lvl="0" indent="-179977" defTabSz="719907">
              <a:lnSpc>
                <a:spcPct val="140000"/>
              </a:lnSpc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Мультимедийная зона</a:t>
            </a:r>
          </a:p>
          <a:p>
            <a:pPr marL="179977" indent="-179977" defTabSz="719907"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Библиотека, игротека</a:t>
            </a:r>
            <a:r>
              <a:rPr lang="en-US" sz="2400" b="1" i="1" dirty="0" smtClean="0">
                <a:solidFill>
                  <a:srgbClr val="3C1302"/>
                </a:solidFill>
                <a:latin typeface="Candara" pitchFamily="34" charset="0"/>
              </a:rPr>
              <a:t>, Wi-Fi</a:t>
            </a:r>
          </a:p>
          <a:p>
            <a:pPr marL="179977" lvl="0" indent="-179977" defTabSz="719907"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Конференц-зал</a:t>
            </a:r>
          </a:p>
          <a:p>
            <a:pPr marL="179977" indent="-179977" defTabSz="719907"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Гладильная комната. Кухня</a:t>
            </a:r>
          </a:p>
          <a:p>
            <a:pPr marL="179977" lvl="0" indent="-179977" defTabSz="719907"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Охраняемая парковка</a:t>
            </a:r>
          </a:p>
          <a:p>
            <a:pPr marL="179977" lvl="0" indent="-179977" defTabSz="719907"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3C1302"/>
                </a:solidFill>
                <a:latin typeface="Candara" pitchFamily="34" charset="0"/>
              </a:rPr>
              <a:t>Система безопасности и видеонаблюдения </a:t>
            </a:r>
          </a:p>
          <a:p>
            <a:pPr marL="179977" marR="0" lvl="0" indent="-179977" algn="l" defTabSz="71990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C130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Площадка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C130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автогородка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3C130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179977" marR="0" lvl="0" indent="-179977" algn="l" defTabSz="719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204" b="1" i="0" u="none" strike="noStrike" kern="1200" cap="none" spc="0" normalizeH="0" baseline="0" noProof="0" dirty="0" smtClean="0">
              <a:ln>
                <a:noFill/>
              </a:ln>
              <a:solidFill>
                <a:srgbClr val="3C130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9106" y="0"/>
            <a:ext cx="3071856" cy="6858000"/>
          </a:xfrm>
          <a:prstGeom prst="rect">
            <a:avLst/>
          </a:prstGeom>
          <a:solidFill>
            <a:srgbClr val="3C1302"/>
          </a:solidFill>
          <a:ln>
            <a:solidFill>
              <a:srgbClr val="3C1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S:\04 ФОТО-АРХИВ\кочевник\11_foto_a.kochevnika_8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752" y="-1"/>
            <a:ext cx="2706286" cy="1691801"/>
          </a:xfrm>
          <a:prstGeom prst="rect">
            <a:avLst/>
          </a:prstGeom>
          <a:noFill/>
        </p:spPr>
      </p:pic>
      <p:pic>
        <p:nvPicPr>
          <p:cNvPr id="18" name="Picture 2" descr="https://sun9-32.userapi.com/c846217/v846217960/15ff50/6ho9J66YRUQ.jpg"/>
          <p:cNvPicPr>
            <a:picLocks noChangeAspect="1" noChangeArrowheads="1"/>
          </p:cNvPicPr>
          <p:nvPr/>
        </p:nvPicPr>
        <p:blipFill>
          <a:blip r:embed="rId3" cstate="print"/>
          <a:srcRect l="7750" t="6997" r="4303"/>
          <a:stretch>
            <a:fillRect/>
          </a:stretch>
        </p:blipFill>
        <p:spPr bwMode="auto">
          <a:xfrm>
            <a:off x="5698012" y="1691801"/>
            <a:ext cx="2706286" cy="1851220"/>
          </a:xfrm>
          <a:prstGeom prst="rect">
            <a:avLst/>
          </a:prstGeom>
          <a:noFill/>
        </p:spPr>
      </p:pic>
      <p:pic>
        <p:nvPicPr>
          <p:cNvPr id="30729" name="Picture 9" descr="https://sun9-26.userapi.com/c840323/v840323476/8a2d/3LHd7rV_J7A.jpg"/>
          <p:cNvPicPr>
            <a:picLocks noChangeAspect="1" noChangeArrowheads="1"/>
          </p:cNvPicPr>
          <p:nvPr/>
        </p:nvPicPr>
        <p:blipFill>
          <a:blip r:embed="rId4" cstate="print"/>
          <a:srcRect t="10869" r="2551"/>
          <a:stretch>
            <a:fillRect/>
          </a:stretch>
        </p:blipFill>
        <p:spPr bwMode="auto">
          <a:xfrm>
            <a:off x="5694740" y="3441075"/>
            <a:ext cx="2706286" cy="1679155"/>
          </a:xfrm>
          <a:prstGeom prst="rect">
            <a:avLst/>
          </a:prstGeom>
          <a:noFill/>
        </p:spPr>
      </p:pic>
      <p:pic>
        <p:nvPicPr>
          <p:cNvPr id="20" name="Picture 7" descr="S:\04 ФОТО-АРХИВ\02 2-местные комнаты\13.JPG"/>
          <p:cNvPicPr>
            <a:picLocks noChangeAspect="1" noChangeArrowheads="1"/>
          </p:cNvPicPr>
          <p:nvPr/>
        </p:nvPicPr>
        <p:blipFill>
          <a:blip r:embed="rId5" cstate="print"/>
          <a:srcRect t="8583"/>
          <a:stretch>
            <a:fillRect/>
          </a:stretch>
        </p:blipFill>
        <p:spPr bwMode="auto">
          <a:xfrm>
            <a:off x="5698012" y="5096470"/>
            <a:ext cx="2700026" cy="1761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0191469"/>
      </p:ext>
    </p:extLst>
  </p:cSld>
  <p:clrMapOvr>
    <a:masterClrMapping/>
  </p:clrMapOvr>
  <p:transition spd="slow" advTm="2042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552" y="121677"/>
            <a:ext cx="5089852" cy="100366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Соответствие стандартам</a:t>
            </a:r>
            <a:endParaRPr lang="ru-RU" sz="3200" b="1" i="1" dirty="0">
              <a:solidFill>
                <a:srgbClr val="3C130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25333" y="1270280"/>
            <a:ext cx="5244495" cy="537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9977" lvl="0" indent="-179977" defTabSz="719907">
              <a:buFont typeface="Wingdings" pitchFamily="2" charset="2"/>
              <a:buChar char="ü"/>
              <a:defRPr/>
            </a:pPr>
            <a:r>
              <a:rPr lang="ru-RU" sz="2600" b="1" dirty="0">
                <a:solidFill>
                  <a:srgbClr val="3C1302"/>
                </a:solidFill>
                <a:latin typeface="Candara" pitchFamily="34" charset="0"/>
              </a:rPr>
              <a:t>«</a:t>
            </a:r>
            <a:r>
              <a:rPr lang="ru-RU" sz="2600" b="1" i="1" dirty="0">
                <a:solidFill>
                  <a:srgbClr val="3C1302"/>
                </a:solidFill>
                <a:latin typeface="Candara" pitchFamily="34" charset="0"/>
              </a:rPr>
              <a:t>Ганзейский двор» имеет все необходимые </a:t>
            </a:r>
            <a:r>
              <a:rPr lang="ru-RU" sz="2600" b="1" i="1" dirty="0" smtClean="0">
                <a:solidFill>
                  <a:srgbClr val="3C1302"/>
                </a:solidFill>
                <a:latin typeface="Candara" pitchFamily="34" charset="0"/>
              </a:rPr>
              <a:t>условия для комфортного размещения: туалетные</a:t>
            </a:r>
            <a:r>
              <a:rPr lang="ru-RU" sz="2600" b="1" i="1" dirty="0">
                <a:solidFill>
                  <a:srgbClr val="3C1302"/>
                </a:solidFill>
                <a:latin typeface="Candara" pitchFamily="34" charset="0"/>
              </a:rPr>
              <a:t>, душевые, умывальные комнаты, мини-кухню, гладильную </a:t>
            </a:r>
            <a:r>
              <a:rPr lang="ru-RU" sz="2600" b="1" i="1" dirty="0" smtClean="0">
                <a:solidFill>
                  <a:srgbClr val="3C1302"/>
                </a:solidFill>
                <a:latin typeface="Candara" pitchFamily="34" charset="0"/>
              </a:rPr>
              <a:t>комнату</a:t>
            </a:r>
            <a:r>
              <a:rPr lang="en-US" sz="2600" b="1" i="1" dirty="0">
                <a:solidFill>
                  <a:srgbClr val="3C1302"/>
                </a:solidFill>
                <a:latin typeface="Candara" pitchFamily="34" charset="0"/>
              </a:rPr>
              <a:t>.</a:t>
            </a:r>
            <a:r>
              <a:rPr lang="ru-RU" sz="2600" b="1" i="1" dirty="0" smtClean="0">
                <a:solidFill>
                  <a:srgbClr val="3C1302"/>
                </a:solidFill>
                <a:latin typeface="Candara" pitchFamily="34" charset="0"/>
              </a:rPr>
              <a:t> </a:t>
            </a:r>
            <a:endParaRPr lang="en-US" sz="2600" b="1" i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179977" lvl="0" indent="-179977" defTabSz="719907">
              <a:buFont typeface="Wingdings" pitchFamily="2" charset="2"/>
              <a:buChar char="ü"/>
              <a:defRPr/>
            </a:pPr>
            <a:endParaRPr lang="en-US" sz="2600" b="1" i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179977" lvl="0" indent="-179977" defTabSz="719907">
              <a:buFont typeface="Wingdings" pitchFamily="2" charset="2"/>
              <a:buChar char="ü"/>
              <a:defRPr/>
            </a:pPr>
            <a:r>
              <a:rPr lang="ru-RU" sz="2600" b="1" i="1" dirty="0" smtClean="0">
                <a:solidFill>
                  <a:srgbClr val="3C1302"/>
                </a:solidFill>
                <a:latin typeface="Candara" pitchFamily="34" charset="0"/>
              </a:rPr>
              <a:t>В 2015 году хостел прошел </a:t>
            </a:r>
            <a:r>
              <a:rPr lang="ru-RU" sz="2600" b="1" i="1" dirty="0">
                <a:solidFill>
                  <a:srgbClr val="3C1302"/>
                </a:solidFill>
                <a:latin typeface="Candara" pitchFamily="34" charset="0"/>
              </a:rPr>
              <a:t>процедуру сертификации </a:t>
            </a:r>
            <a:r>
              <a:rPr lang="ru-RU" sz="2600" b="1" i="1" dirty="0" smtClean="0">
                <a:solidFill>
                  <a:srgbClr val="3C1302"/>
                </a:solidFill>
                <a:latin typeface="Candara" pitchFamily="34" charset="0"/>
              </a:rPr>
              <a:t>по стандартам </a:t>
            </a:r>
            <a:r>
              <a:rPr lang="ru-RU" sz="2600" b="1" i="1" dirty="0">
                <a:solidFill>
                  <a:srgbClr val="3C1302"/>
                </a:solidFill>
                <a:latin typeface="Candara" pitchFamily="34" charset="0"/>
              </a:rPr>
              <a:t>РФ, предъявляемым к </a:t>
            </a:r>
            <a:r>
              <a:rPr lang="ru-RU" sz="2600" b="1" i="1" dirty="0" smtClean="0">
                <a:solidFill>
                  <a:srgbClr val="3C1302"/>
                </a:solidFill>
                <a:latin typeface="Candara" pitchFamily="34" charset="0"/>
              </a:rPr>
              <a:t>хостелам.</a:t>
            </a:r>
            <a:endParaRPr lang="ru-RU" sz="2600" b="1" i="1" dirty="0">
              <a:solidFill>
                <a:srgbClr val="3C1302"/>
              </a:solidFill>
              <a:latin typeface="Candara" pitchFamily="34" charset="0"/>
            </a:endParaRPr>
          </a:p>
          <a:p>
            <a:pPr marL="179977" marR="0" lvl="0" indent="-179977" algn="l" defTabSz="7199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204" b="1" i="1" u="none" strike="noStrike" kern="1200" cap="none" spc="0" normalizeH="0" baseline="0" noProof="0" dirty="0" smtClean="0">
              <a:ln>
                <a:noFill/>
              </a:ln>
              <a:solidFill>
                <a:srgbClr val="3C1302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049" y="0"/>
            <a:ext cx="3071856" cy="6858000"/>
          </a:xfrm>
          <a:prstGeom prst="rect">
            <a:avLst/>
          </a:prstGeom>
          <a:solidFill>
            <a:srgbClr val="3C1302"/>
          </a:solidFill>
          <a:ln>
            <a:solidFill>
              <a:srgbClr val="3C1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sun9-40.userapi.com/c623423/v623423953/eeba/gYUtHhl-H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9" y="20476"/>
            <a:ext cx="2823336" cy="17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un9-51.userapi.com/c854528/v854528772/dfe76/C7pHAayLoP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9"/>
          <a:stretch/>
        </p:blipFill>
        <p:spPr bwMode="auto">
          <a:xfrm>
            <a:off x="498692" y="1784760"/>
            <a:ext cx="2819952" cy="18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5.userapi.com/c857636/v857636772/5da82/VCSrA-iXO8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0" b="3578"/>
          <a:stretch/>
        </p:blipFill>
        <p:spPr bwMode="auto">
          <a:xfrm>
            <a:off x="495309" y="3630504"/>
            <a:ext cx="2823336" cy="1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sun9-19.userapi.com/c850520/v850520831/71ce9/d-Vn7b_X5B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7" y="5306546"/>
            <a:ext cx="2823337" cy="15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48397"/>
      </p:ext>
    </p:extLst>
  </p:cSld>
  <p:clrMapOvr>
    <a:masterClrMapping/>
  </p:clrMapOvr>
  <p:transition spd="slow" advTm="20872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00" y="293227"/>
            <a:ext cx="8268257" cy="1230529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  <a:t>Само пространство </a:t>
            </a:r>
            <a:r>
              <a:rPr lang="ru-RU" sz="2200" i="1" dirty="0" err="1" smtClean="0">
                <a:solidFill>
                  <a:srgbClr val="3C1302"/>
                </a:solidFill>
                <a:latin typeface="Candara" pitchFamily="34" charset="0"/>
              </a:rPr>
              <a:t>хостела</a:t>
            </a:r>
            <a: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  <a:t> способствует общению </a:t>
            </a:r>
            <a:b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</a:br>
            <a: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  <a:t>и словно говорит: </a:t>
            </a:r>
            <a:r>
              <a:rPr lang="ru-RU" sz="2200" b="1" i="1" dirty="0" smtClean="0">
                <a:solidFill>
                  <a:srgbClr val="3C1302"/>
                </a:solidFill>
                <a:latin typeface="Candara" pitchFamily="34" charset="0"/>
              </a:rPr>
              <a:t>«Пора узнавать этот мир!». </a:t>
            </a:r>
            <a: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  <a:t/>
            </a:r>
            <a:b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</a:br>
            <a:r>
              <a:rPr lang="ru-RU" sz="2200" i="1" dirty="0" smtClean="0">
                <a:solidFill>
                  <a:srgbClr val="3C1302"/>
                </a:solidFill>
                <a:latin typeface="Candara" pitchFamily="34" charset="0"/>
              </a:rPr>
              <a:t>16 комнат, названных в честь городов Ганзейского союза, открывают двери в разные ганзейские страны…</a:t>
            </a:r>
            <a:endParaRPr lang="ru-RU" sz="2200" i="1" dirty="0">
              <a:solidFill>
                <a:srgbClr val="3C1302"/>
              </a:solidFill>
              <a:latin typeface="Candara" pitchFamily="34" charset="0"/>
            </a:endParaRPr>
          </a:p>
        </p:txBody>
      </p:sp>
      <p:sp>
        <p:nvSpPr>
          <p:cNvPr id="7170" name="AutoShape 2" descr="ÐÐµÐ»Ð¸ÐºÐ¸Ð¹ ÐÐ¾Ð²Ð³Ð¾ÑÐ¾Ð´, ÐÐ°Ð½Ð·Ð°, ÑÐ¾ÑÑÐµÐ»"/>
          <p:cNvSpPr>
            <a:spLocks noChangeAspect="1" noChangeArrowheads="1"/>
          </p:cNvSpPr>
          <p:nvPr/>
        </p:nvSpPr>
        <p:spPr bwMode="auto">
          <a:xfrm>
            <a:off x="158044" y="-130052"/>
            <a:ext cx="304801" cy="285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ÐÐµÐ»Ð¸ÐºÐ¸Ð¹ ÐÐ¾Ð²Ð³Ð¾ÑÐ¾Ð´, ÐÐ°Ð½Ð·Ð°, ÑÐ¾ÑÑÐµÐ»"/>
          <p:cNvPicPr>
            <a:picLocks noChangeAspect="1" noChangeArrowheads="1"/>
          </p:cNvPicPr>
          <p:nvPr/>
        </p:nvPicPr>
        <p:blipFill>
          <a:blip r:embed="rId2"/>
          <a:srcRect t="4406"/>
          <a:stretch>
            <a:fillRect/>
          </a:stretch>
        </p:blipFill>
        <p:spPr bwMode="auto">
          <a:xfrm>
            <a:off x="689790" y="1733474"/>
            <a:ext cx="7661242" cy="4667040"/>
          </a:xfrm>
          <a:prstGeom prst="rect">
            <a:avLst/>
          </a:prstGeom>
          <a:noFill/>
          <a:ln w="19050">
            <a:solidFill>
              <a:srgbClr val="3C130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49457668"/>
      </p:ext>
    </p:extLst>
  </p:cSld>
  <p:clrMapOvr>
    <a:masterClrMapping/>
  </p:clrMapOvr>
  <p:transition spd="slow" advClick="0" advTm="20312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5" y="0"/>
            <a:ext cx="5357851" cy="1116367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3C1302"/>
                </a:solidFill>
                <a:latin typeface="Candara" panose="020E0502030303020204" pitchFamily="34" charset="0"/>
              </a:rPr>
              <a:t>Деятельность хостела</a:t>
            </a:r>
            <a:endParaRPr lang="ru-RU" sz="3500" b="1" i="1" dirty="0">
              <a:solidFill>
                <a:srgbClr val="3C130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746" y="1038749"/>
            <a:ext cx="5297570" cy="52851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3C1302"/>
                </a:solidFill>
                <a:latin typeface="Candara" pitchFamily="34" charset="0"/>
              </a:rPr>
              <a:t>Приём и размещение туристических групп, творческих коллективов, спортивных команд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ru-RU" sz="1500" b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3C1302"/>
                </a:solidFill>
                <a:latin typeface="Candara" pitchFamily="34" charset="0"/>
              </a:rPr>
              <a:t>Содействие группам в организации </a:t>
            </a:r>
            <a:r>
              <a:rPr lang="ru-RU" sz="2000" b="1" dirty="0" err="1" smtClean="0">
                <a:solidFill>
                  <a:srgbClr val="3C1302"/>
                </a:solidFill>
                <a:latin typeface="Candara" pitchFamily="34" charset="0"/>
              </a:rPr>
              <a:t>культурно-досуговой</a:t>
            </a:r>
            <a:r>
              <a:rPr lang="ru-RU" sz="2000" b="1" dirty="0" smtClean="0">
                <a:solidFill>
                  <a:srgbClr val="3C1302"/>
                </a:solidFill>
                <a:latin typeface="Candara" pitchFamily="34" charset="0"/>
              </a:rPr>
              <a:t> программы, бронирование экскурсий и мастер-классов, организация </a:t>
            </a:r>
            <a:r>
              <a:rPr lang="ru-RU" sz="2000" b="1" dirty="0" err="1" smtClean="0">
                <a:solidFill>
                  <a:srgbClr val="3C1302"/>
                </a:solidFill>
                <a:latin typeface="Candara" pitchFamily="34" charset="0"/>
              </a:rPr>
              <a:t>трансфера</a:t>
            </a:r>
            <a:r>
              <a:rPr lang="ru-RU" sz="2000" b="1" dirty="0" smtClean="0">
                <a:solidFill>
                  <a:srgbClr val="3C1302"/>
                </a:solidFill>
                <a:latin typeface="Candara" pitchFamily="34" charset="0"/>
              </a:rPr>
              <a:t> и питания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ru-RU" sz="1500" b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3C1302"/>
                </a:solidFill>
                <a:latin typeface="Candara" pitchFamily="34" charset="0"/>
              </a:rPr>
              <a:t>Развитие образовательных и культурных возможностей пространства </a:t>
            </a:r>
            <a:r>
              <a:rPr lang="ru-RU" sz="2000" b="1" dirty="0" err="1" smtClean="0">
                <a:solidFill>
                  <a:srgbClr val="3C1302"/>
                </a:solidFill>
                <a:latin typeface="Candara" pitchFamily="34" charset="0"/>
              </a:rPr>
              <a:t>хостела</a:t>
            </a:r>
            <a:endParaRPr lang="ru-RU" sz="2000" b="1" dirty="0" smtClean="0">
              <a:solidFill>
                <a:srgbClr val="3C130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b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b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b="1" dirty="0" smtClean="0">
              <a:solidFill>
                <a:srgbClr val="3C1302"/>
              </a:solidFill>
              <a:latin typeface="Candar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b="1" dirty="0" smtClean="0">
              <a:solidFill>
                <a:srgbClr val="3C1302"/>
              </a:solidFill>
              <a:latin typeface="Candara" pitchFamily="34" charset="0"/>
            </a:endParaRPr>
          </a:p>
          <a:p>
            <a:endParaRPr lang="ru-RU" b="1" dirty="0">
              <a:solidFill>
                <a:srgbClr val="3C130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7046" y="5200750"/>
            <a:ext cx="4570387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719907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3C1302"/>
                </a:solidFill>
                <a:latin typeface="Candara" pitchFamily="34" charset="0"/>
              </a:rPr>
              <a:t>создание информационных стендов, интерактивных зон</a:t>
            </a:r>
          </a:p>
          <a:p>
            <a:pPr marL="285750" indent="-285750" defTabSz="719907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3C1302"/>
                </a:solidFill>
                <a:latin typeface="Candara" pitchFamily="34" charset="0"/>
              </a:rPr>
              <a:t>разработка </a:t>
            </a:r>
            <a:r>
              <a:rPr lang="ru-RU" b="1" i="1" dirty="0" err="1" smtClean="0">
                <a:solidFill>
                  <a:srgbClr val="3C1302"/>
                </a:solidFill>
                <a:latin typeface="Candara" pitchFamily="34" charset="0"/>
              </a:rPr>
              <a:t>квеста</a:t>
            </a:r>
            <a:r>
              <a:rPr lang="ru-RU" b="1" i="1" dirty="0" smtClean="0">
                <a:solidFill>
                  <a:srgbClr val="3C1302"/>
                </a:solidFill>
                <a:latin typeface="Candara" pitchFamily="34" charset="0"/>
              </a:rPr>
              <a:t> по </a:t>
            </a:r>
            <a:r>
              <a:rPr lang="ru-RU" b="1" i="1" dirty="0" err="1" smtClean="0">
                <a:solidFill>
                  <a:srgbClr val="3C1302"/>
                </a:solidFill>
                <a:latin typeface="Candara" pitchFamily="34" charset="0"/>
              </a:rPr>
              <a:t>хостелу</a:t>
            </a:r>
            <a:r>
              <a:rPr lang="ru-RU" b="1" i="1" dirty="0" smtClean="0">
                <a:solidFill>
                  <a:srgbClr val="3C1302"/>
                </a:solidFill>
                <a:latin typeface="Candara" pitchFamily="34" charset="0"/>
              </a:rPr>
              <a:t>, </a:t>
            </a:r>
          </a:p>
          <a:p>
            <a:pPr marL="285750" lvl="0" indent="-285750" defTabSz="719907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ru-RU" b="1" i="1" dirty="0" smtClean="0">
                <a:solidFill>
                  <a:srgbClr val="3C1302"/>
                </a:solidFill>
                <a:latin typeface="Candara" pitchFamily="34" charset="0"/>
              </a:rPr>
              <a:t>игротека, галерея гостей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372" y="0"/>
            <a:ext cx="3049954" cy="6858000"/>
          </a:xfrm>
          <a:prstGeom prst="rect">
            <a:avLst/>
          </a:prstGeom>
          <a:solidFill>
            <a:srgbClr val="3C1302"/>
          </a:solidFill>
          <a:ln>
            <a:solidFill>
              <a:srgbClr val="3C1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un9-31.userapi.com/c850520/v850520831/71cc1/ryYtvQ6Oq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64" y="12846"/>
            <a:ext cx="2742857" cy="1631591"/>
          </a:xfrm>
          <a:prstGeom prst="rect">
            <a:avLst/>
          </a:prstGeom>
          <a:noFill/>
        </p:spPr>
      </p:pic>
      <p:pic>
        <p:nvPicPr>
          <p:cNvPr id="10" name="Picture 1" descr="S:\04 ФОТО-АРХИВ\d5NYhsZ2j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62" y="1644437"/>
            <a:ext cx="2742857" cy="1673105"/>
          </a:xfrm>
          <a:prstGeom prst="rect">
            <a:avLst/>
          </a:prstGeom>
          <a:noFill/>
        </p:spPr>
      </p:pic>
      <p:pic>
        <p:nvPicPr>
          <p:cNvPr id="11" name="Picture 3" descr="S:\04 ФОТО-АРХИВ\кафе\IMG_7865 (1).jpg"/>
          <p:cNvPicPr>
            <a:picLocks noChangeAspect="1" noChangeArrowheads="1"/>
          </p:cNvPicPr>
          <p:nvPr/>
        </p:nvPicPr>
        <p:blipFill>
          <a:blip r:embed="rId4" cstate="print"/>
          <a:srcRect t="5935"/>
          <a:stretch>
            <a:fillRect/>
          </a:stretch>
        </p:blipFill>
        <p:spPr bwMode="auto">
          <a:xfrm>
            <a:off x="529262" y="3301056"/>
            <a:ext cx="2742857" cy="1786271"/>
          </a:xfrm>
          <a:prstGeom prst="rect">
            <a:avLst/>
          </a:prstGeom>
          <a:noFill/>
        </p:spPr>
      </p:pic>
      <p:pic>
        <p:nvPicPr>
          <p:cNvPr id="27651" name="Picture 3" descr="S:\04 ФОТО-АРХИВ\VSiSIo88VRM.jpg"/>
          <p:cNvPicPr>
            <a:picLocks noChangeAspect="1" noChangeArrowheads="1"/>
          </p:cNvPicPr>
          <p:nvPr/>
        </p:nvPicPr>
        <p:blipFill>
          <a:blip r:embed="rId5" cstate="print"/>
          <a:srcRect b="7906"/>
          <a:stretch>
            <a:fillRect/>
          </a:stretch>
        </p:blipFill>
        <p:spPr bwMode="auto">
          <a:xfrm>
            <a:off x="529262" y="5061943"/>
            <a:ext cx="2742857" cy="1808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1685151"/>
      </p:ext>
    </p:extLst>
  </p:cSld>
  <p:clrMapOvr>
    <a:masterClrMapping/>
  </p:clrMapOvr>
  <p:transition spd="slow" advClick="0" advTm="2034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НаПодпись\25 НОЯБРЯ КОНФЕРЕНЦИЯ\ucGGi_EvB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42984"/>
            <a:ext cx="9001188" cy="4572031"/>
          </a:xfrm>
          <a:prstGeom prst="rect">
            <a:avLst/>
          </a:prstGeom>
          <a:noFill/>
        </p:spPr>
      </p:pic>
    </p:spTree>
  </p:cSld>
  <p:clrMapOvr>
    <a:masterClrMapping/>
  </p:clrMapOvr>
  <p:transition advTm="2237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НаПодпись\25 НОЯБРЯ КОНФЕРЕНЦИЯ\Y5iZpI_FL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15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НаПодпись\25 НОЯБРЯ КОНФЕРЕНЦИЯ\XG_0xkTX4k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3999" cy="6054749"/>
          </a:xfrm>
          <a:prstGeom prst="rect">
            <a:avLst/>
          </a:prstGeom>
          <a:noFill/>
        </p:spPr>
      </p:pic>
    </p:spTree>
  </p:cSld>
  <p:clrMapOvr>
    <a:masterClrMapping/>
  </p:clrMapOvr>
  <p:transition advTm="2029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210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Детско-юношеский хостел «Ганзейский двор»</vt:lpstr>
      <vt:lpstr>Инфраструктура  хостела</vt:lpstr>
      <vt:lpstr>Соответствие стандартам</vt:lpstr>
      <vt:lpstr>Само пространство хостела способствует общению  и словно говорит: «Пора узнавать этот мир!».  16 комнат, названных в честь городов Ганзейского союза, открывают двери в разные ганзейские страны…</vt:lpstr>
      <vt:lpstr>Деятельность хостела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Михайловна Васильева</dc:creator>
  <cp:lastModifiedBy>zav</cp:lastModifiedBy>
  <cp:revision>82</cp:revision>
  <dcterms:created xsi:type="dcterms:W3CDTF">2021-11-16T12:10:43Z</dcterms:created>
  <dcterms:modified xsi:type="dcterms:W3CDTF">2021-11-18T10:38:44Z</dcterms:modified>
</cp:coreProperties>
</file>