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6" r:id="rId2"/>
    <p:sldMasterId id="2147483768" r:id="rId3"/>
    <p:sldMasterId id="2147483786" r:id="rId4"/>
    <p:sldMasterId id="2147483823" r:id="rId5"/>
  </p:sldMasterIdLst>
  <p:notesMasterIdLst>
    <p:notesMasterId r:id="rId21"/>
  </p:notesMasterIdLst>
  <p:sldIdLst>
    <p:sldId id="283" r:id="rId6"/>
    <p:sldId id="285" r:id="rId7"/>
    <p:sldId id="315" r:id="rId8"/>
    <p:sldId id="288" r:id="rId9"/>
    <p:sldId id="341" r:id="rId10"/>
    <p:sldId id="346" r:id="rId11"/>
    <p:sldId id="347" r:id="rId12"/>
    <p:sldId id="348" r:id="rId13"/>
    <p:sldId id="344" r:id="rId14"/>
    <p:sldId id="270" r:id="rId15"/>
    <p:sldId id="260" r:id="rId16"/>
    <p:sldId id="268" r:id="rId17"/>
    <p:sldId id="278" r:id="rId18"/>
    <p:sldId id="303" r:id="rId19"/>
    <p:sldId id="28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DCC83-69DE-4F0B-8454-5492178F2244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CCCBC-F186-4D06-A590-7170DD7CD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277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>
            <a:extLst>
              <a:ext uri="{FF2B5EF4-FFF2-40B4-BE49-F238E27FC236}">
                <a16:creationId xmlns:a16="http://schemas.microsoft.com/office/drawing/2014/main" id="{2691B70D-92DA-48C6-9D2B-42F364CA7B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>
            <a:extLst>
              <a:ext uri="{FF2B5EF4-FFF2-40B4-BE49-F238E27FC236}">
                <a16:creationId xmlns:a16="http://schemas.microsoft.com/office/drawing/2014/main" id="{6F600DCC-4511-449D-9BEF-04C2FC225E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6868" name="Номер слайда 3">
            <a:extLst>
              <a:ext uri="{FF2B5EF4-FFF2-40B4-BE49-F238E27FC236}">
                <a16:creationId xmlns:a16="http://schemas.microsoft.com/office/drawing/2014/main" id="{CE55AD4E-AC66-4913-8422-1B026554FB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F3A1D-68D3-452E-836C-A95D0872488B}" type="slidenum">
              <a:rPr lang="ru-RU" altLang="ru-RU"/>
              <a:pPr>
                <a:spcBef>
                  <a:spcPct val="0"/>
                </a:spcBef>
              </a:pPr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4CE73-6D8D-4618-BEA2-44816F58D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FA7BF8-8894-4440-87A1-A2ABAB515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D353D8-56BF-4FA2-B719-4474255F2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DB86B8-B2A8-423A-A4E0-428F582FC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5F08C7-C463-4840-A3E0-992B6C49D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502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8F164-DA90-4195-BE4D-A6E050E3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770BAB-693B-4924-8085-A766AEE6C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C0ED5A-5F8B-403D-8591-62F41B320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976565-2446-40A0-9CF0-B003D7961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78D522-4AB6-448F-9A6F-673DA4E69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84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7C6DCE0-B69C-4389-8E5C-965FBD60DD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017A22-1901-4F39-BE97-38D65E1C1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D2E4AB-5C93-4C67-AA25-321ADCBF8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5D6C0A-00D4-4D11-92AB-F3AEAC010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10A04B-235E-411F-A2D9-32260E878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771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875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769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969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121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221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294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865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40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43142-88F6-4F8D-8C1F-BF0F01B64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378C33-504C-45FB-924C-D303ABF5F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B2DD54-859A-498E-BDFC-6ECC28FB5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ED12AB-434E-496F-99A6-5B5DD44A3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AB1654-4F80-469F-B126-9E8B18BC8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493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841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209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959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268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240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427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658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58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1769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628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A8BB7E-AE89-4A88-8018-C0FFE8654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D8BA21-8E1B-4890-A588-827EC5CD0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80966A-EB4D-4C32-BF7C-9FC499536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949FEC-1800-4D07-8EA2-4D6FEE83B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D60DFA-6037-4394-92FA-AE34464EC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5817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847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4647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7110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7428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52671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3924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9861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0369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6803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63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AA21A-7D5C-43FF-B6A7-D1D031362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8924EC-AFE7-4466-9233-90810A1389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103BEF-14C2-40C5-BD9C-DCDEAB62B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9FC871-987A-4A1F-B16B-8E4848099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6FB86A-1407-449B-8EB2-28418C1DD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1C0BF4-5B80-404D-887B-00B6961D7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0869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0782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3580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2181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9843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4402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9346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4460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3866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158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548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7BA95-3D8A-4282-8CA9-5030729E4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800A28-C535-4CA3-BCBA-7B1A887E3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D7135E-8CBC-4C11-B2A4-EDB429273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D8AB08-94D3-40CC-91F0-D1BCF7D943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40E219E-33D6-4BE3-94B9-50580B71F9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BFEBB2-013B-48EC-91E0-EAE537DAB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74ADBE6-BCAA-40AA-9E3C-58AFC841D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84F104-81F8-46E2-B2EC-C329234C3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6612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8236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37746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3985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0795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2192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1044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9967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43142-88F6-4F8D-8C1F-BF0F01B64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378C33-504C-45FB-924C-D303ABF5F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B2DD54-859A-498E-BDFC-6ECC28FB5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ED12AB-434E-496F-99A6-5B5DD44A3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AB1654-4F80-469F-B126-9E8B18BC8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4372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1061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6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FFA3F0-8EC8-4C77-ABE9-54ABF025A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49A39E4-964F-4431-80AF-41ED97A08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E02AC08-CAD7-4B2C-AE20-9E1BF5AE8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B5986-D78C-4B85-AE1F-88DFEC7E2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6591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0013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634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201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2368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62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1439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8548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6369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862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908BA78-1BD4-43ED-ACE5-271ADD669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332B842-BF40-4DB8-849E-FC96618F5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BAB5964-CE9D-4827-924D-715B594BF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49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EDC50-6111-46E8-BB92-D2B8C8349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AD3D28-7E49-4A37-ACE7-56B3960C5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980A23-4DB8-44FB-8F66-E119979E0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4A7BB6-05A6-47A1-B05F-E3D63054C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5A0CAD-6968-4A20-A293-6E77373C7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5FFD80-BAA1-4F09-A12E-64EDF2A50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57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181281-1124-4120-ABCF-ED06FE0C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872078-A698-428A-9357-8EC3B3E5E6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D748C4-7C8D-4675-8ED7-FB20FFA8C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B79D01-648B-45F8-A50B-C617D301E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E36975-2C83-4EC4-8617-84019D6F6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86205E-324F-4FCC-8383-896D60EB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61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9D3B7-EB7D-4192-8A34-E3F0309A8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BF9593-8740-4B5F-BEAE-7EF5B66CC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D5AD0A-01AF-49AF-A6D9-397FCE1B9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33EBA8-6C65-4F7A-A609-99B250BCF0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ADD78F-2641-4BE5-9446-B7381318C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28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70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0080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00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4553A6E-61C2-47CE-9A0F-9AC84B2F49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EC9DDC7-727A-4CD9-8EF4-963452BA6F0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18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FBD35-84B7-4D54-9CD8-18553210D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918" y="571480"/>
            <a:ext cx="3528392" cy="2736304"/>
          </a:xfrm>
        </p:spPr>
        <p:txBody>
          <a:bodyPr rtlCol="0">
            <a:normAutofit/>
          </a:bodyPr>
          <a:lstStyle/>
          <a:p>
            <a:pPr>
              <a:defRPr/>
            </a:pPr>
            <a:br>
              <a:rPr lang="ru-RU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B75723F-F8A7-4A84-A0F9-C7779B826C2E}"/>
              </a:ext>
            </a:extLst>
          </p:cNvPr>
          <p:cNvSpPr txBox="1">
            <a:spLocks/>
          </p:cNvSpPr>
          <p:nvPr/>
        </p:nvSpPr>
        <p:spPr>
          <a:xfrm>
            <a:off x="8040216" y="477094"/>
            <a:ext cx="2736304" cy="5472186"/>
          </a:xfrm>
          <a:prstGeom prst="rect">
            <a:avLst/>
          </a:prstGeom>
          <a:effectLst/>
        </p:spPr>
        <p:txBody>
          <a:bodyPr>
            <a:normAutofit fontScale="975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  <a:defRPr/>
            </a:pPr>
            <a:br>
              <a:rPr lang="ru-RU" sz="2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ru-RU" sz="2000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33CC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FD7BE14-275A-4579-910C-F5239BA5F99E}"/>
              </a:ext>
            </a:extLst>
          </p:cNvPr>
          <p:cNvSpPr txBox="1">
            <a:spLocks/>
          </p:cNvSpPr>
          <p:nvPr/>
        </p:nvSpPr>
        <p:spPr>
          <a:xfrm>
            <a:off x="1352551" y="14288"/>
            <a:ext cx="9326563" cy="639762"/>
          </a:xfrm>
          <a:prstGeom prst="rect">
            <a:avLst/>
          </a:prstGeom>
          <a:effectLst/>
        </p:spPr>
        <p:txBody>
          <a:bodyPr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  <a:defRPr/>
            </a:pPr>
            <a:endParaRPr lang="ru-RU" sz="2000" spc="50" dirty="0">
              <a:ln w="11430"/>
              <a:solidFill>
                <a:schemeClr val="tx1"/>
              </a:solidFill>
              <a:effectLst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5DDF9345-4FC1-4C76-9577-75D623AA941B}"/>
              </a:ext>
            </a:extLst>
          </p:cNvPr>
          <p:cNvSpPr txBox="1">
            <a:spLocks/>
          </p:cNvSpPr>
          <p:nvPr/>
        </p:nvSpPr>
        <p:spPr>
          <a:xfrm>
            <a:off x="1809751" y="500063"/>
            <a:ext cx="7947025" cy="792162"/>
          </a:xfrm>
          <a:prstGeom prst="rect">
            <a:avLst/>
          </a:prstGeom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  <a:defRPr/>
            </a:pPr>
            <a:endParaRPr lang="ru-RU" sz="1500" spc="50" dirty="0">
              <a:ln w="11430">
                <a:noFill/>
              </a:ln>
              <a:solidFill>
                <a:sysClr val="windowText" lastClr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0" name="Прямоугольник 3">
            <a:extLst>
              <a:ext uri="{FF2B5EF4-FFF2-40B4-BE49-F238E27FC236}">
                <a16:creationId xmlns:a16="http://schemas.microsoft.com/office/drawing/2014/main" id="{161852FD-8C41-420C-8895-11DEB18E6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68" y="567545"/>
            <a:ext cx="80327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None/>
            </a:pPr>
            <a:r>
              <a:rPr lang="ru-RU" alt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городов Приволжского Федерального округа:                                                                        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Арзамас,   Балаково,    Димитровград,   Нижнекамск,  Новокуйбышевск,   Новочебоксарск,  Сарапул, Стерлитамак,  Сызрань  и  Тольятти. </a:t>
            </a:r>
          </a:p>
        </p:txBody>
      </p:sp>
      <p:pic>
        <p:nvPicPr>
          <p:cNvPr id="6151" name="Picture 16" descr="D:\АГП\АГП 2014\РАЗНОЕ\ДОКЛАД 31 октября Волгоград\Эмблема АГП.png">
            <a:extLst>
              <a:ext uri="{FF2B5EF4-FFF2-40B4-BE49-F238E27FC236}">
                <a16:creationId xmlns:a16="http://schemas.microsoft.com/office/drawing/2014/main" id="{2046D377-E9BD-4B39-8B27-118027D9F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52" y="2958023"/>
            <a:ext cx="2232025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" descr="D:\АГП\АГП 2017\ОБЩЕЕ СОБРАНИЕ АГП КАЗАНЬ\1 Фото на слайд-фильм\1 Общие\С гербами11!.png">
            <a:extLst>
              <a:ext uri="{FF2B5EF4-FFF2-40B4-BE49-F238E27FC236}">
                <a16:creationId xmlns:a16="http://schemas.microsoft.com/office/drawing/2014/main" id="{BC2748FE-AB8D-4057-9423-7D882C5D8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410" y="134690"/>
            <a:ext cx="9048465" cy="724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3">
            <a:extLst>
              <a:ext uri="{FF2B5EF4-FFF2-40B4-BE49-F238E27FC236}">
                <a16:creationId xmlns:a16="http://schemas.microsoft.com/office/drawing/2014/main" id="{1329255B-1C63-445E-A959-06B6BA6D7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68" y="1520314"/>
            <a:ext cx="6286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500" b="1" i="1" spc="50" dirty="0">
                <a:ln w="1143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16 административных центров субъектов Российской Федерации:</a:t>
            </a:r>
          </a:p>
          <a:p>
            <a:pPr>
              <a:defRPr/>
            </a:pPr>
            <a:r>
              <a:rPr lang="ru-RU" sz="1500" b="1" spc="50" dirty="0">
                <a:ln w="1143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Астрахань, Волгоград, Ижевск, Йошкар-Ола, Казань, Киров, Нижний Новгород, Оренбург, Пермь, Пенза, Самара, Саранск, Саратов, Ульяновск, Уфа и Чебоксары</a:t>
            </a:r>
            <a:r>
              <a:rPr lang="ru-RU" sz="1500" b="1" spc="50" dirty="0">
                <a:ln w="11430">
                  <a:noFill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54" name="Прямоугольник 10">
            <a:extLst>
              <a:ext uri="{FF2B5EF4-FFF2-40B4-BE49-F238E27FC236}">
                <a16:creationId xmlns:a16="http://schemas.microsoft.com/office/drawing/2014/main" id="{36A910A8-F746-42AC-BDC0-84837979D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42875"/>
            <a:ext cx="3905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Georgia" panose="02040502050405020303" pitchFamily="18" charset="0"/>
              <a:buNone/>
            </a:pP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объединяет 26 городов: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 descr="C:\Users\ReprincevVG\Downloads\logo.png">
            <a:extLst>
              <a:ext uri="{FF2B5EF4-FFF2-40B4-BE49-F238E27FC236}">
                <a16:creationId xmlns:a16="http://schemas.microsoft.com/office/drawing/2014/main" id="{F84E8D47-E79C-44FA-AB90-6F3A59A96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189" y="6100770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Прямоугольник 2">
            <a:extLst>
              <a:ext uri="{FF2B5EF4-FFF2-40B4-BE49-F238E27FC236}">
                <a16:creationId xmlns:a16="http://schemas.microsoft.com/office/drawing/2014/main" id="{FDAFBEA3-DC01-4A55-9343-CE80030DF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260351"/>
            <a:ext cx="7200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количестве коллективных средств размещения в городах членах АГП 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8BA7585-2DF9-4ACC-9905-12BE9B4657D5}"/>
              </a:ext>
            </a:extLst>
          </p:cNvPr>
          <p:cNvGraphicFramePr>
            <a:graphicFrameLocks noGrp="1"/>
          </p:cNvGraphicFramePr>
          <p:nvPr/>
        </p:nvGraphicFramePr>
        <p:xfrm>
          <a:off x="1774825" y="1052513"/>
          <a:ext cx="7921626" cy="540068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02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9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4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4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476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76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1. 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Астрахань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76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Волгоград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76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Димитровград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76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4. 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Ижевск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76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5. 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Казань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76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6. 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85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63900" marR="63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Нижний Новгород</a:t>
                      </a:r>
                    </a:p>
                  </a:txBody>
                  <a:tcPr marL="63900" marR="63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63900" marR="63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169</a:t>
                      </a:r>
                    </a:p>
                  </a:txBody>
                  <a:tcPr marL="63900" marR="63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76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63900" marR="63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Новокуйбышевск</a:t>
                      </a:r>
                    </a:p>
                  </a:txBody>
                  <a:tcPr marL="63900" marR="63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3900" marR="63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3900" marR="63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76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Новочебоксарск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76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Оренбург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76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Пенза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76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Самара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76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Сарапул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76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Саратов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76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Ульяновск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476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16. 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Уфа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476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17. 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Чебоксары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00" marR="63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C:\Users\ReprincevVG\Downloads\logo.png">
            <a:extLst>
              <a:ext uri="{FF2B5EF4-FFF2-40B4-BE49-F238E27FC236}">
                <a16:creationId xmlns:a16="http://schemas.microsoft.com/office/drawing/2014/main" id="{CBF43221-A1F4-4414-AFE6-66E97FB3F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563" y="6100766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2424D8C-F908-4790-B9E1-F9AFA70A3471}"/>
              </a:ext>
            </a:extLst>
          </p:cNvPr>
          <p:cNvGraphicFramePr>
            <a:graphicFrameLocks noGrp="1"/>
          </p:cNvGraphicFramePr>
          <p:nvPr/>
        </p:nvGraphicFramePr>
        <p:xfrm>
          <a:off x="1847851" y="1268414"/>
          <a:ext cx="7918449" cy="518477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76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6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2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2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829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8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82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1. 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Волгоград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82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2. 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Ижевск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82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Казань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82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82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Нижний Новгород 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82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Пенза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82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Самара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882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Сарапул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882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Ульяновск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882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Уфа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882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Чебоксары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0552" name="Прямоугольник 2">
            <a:extLst>
              <a:ext uri="{FF2B5EF4-FFF2-40B4-BE49-F238E27FC236}">
                <a16:creationId xmlns:a16="http://schemas.microsoft.com/office/drawing/2014/main" id="{63C6AF86-0F2B-4A8B-B9C4-56A829C31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476251"/>
            <a:ext cx="7200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количестве туроператоров в городах – членах АГП</a:t>
            </a:r>
            <a:endParaRPr lang="ru-RU" altLang="ru-RU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2015-2016 годах</a:t>
            </a:r>
            <a:endParaRPr lang="ru-RU" altLang="ru-RU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C:\Users\ReprincevVG\Downloads\logo.png">
            <a:extLst>
              <a:ext uri="{FF2B5EF4-FFF2-40B4-BE49-F238E27FC236}">
                <a16:creationId xmlns:a16="http://schemas.microsoft.com/office/drawing/2014/main" id="{CB998B06-5CD7-4614-B796-853B6F559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150" y="5472113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Прямоугольник 2">
            <a:extLst>
              <a:ext uri="{FF2B5EF4-FFF2-40B4-BE49-F238E27FC236}">
                <a16:creationId xmlns:a16="http://schemas.microsoft.com/office/drawing/2014/main" id="{05158204-127C-49B4-92AA-A8634E1C6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260351"/>
            <a:ext cx="7200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количестве туристических агентств </a:t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городах – членах АГП в 2015 -2016 годах</a:t>
            </a:r>
            <a:endParaRPr lang="ru-RU" altLang="ru-RU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8CE92F8-2D01-41EB-A045-266155E91AA5}"/>
              </a:ext>
            </a:extLst>
          </p:cNvPr>
          <p:cNvGraphicFramePr>
            <a:graphicFrameLocks noGrp="1"/>
          </p:cNvGraphicFramePr>
          <p:nvPr/>
        </p:nvGraphicFramePr>
        <p:xfrm>
          <a:off x="1847851" y="981076"/>
          <a:ext cx="7921625" cy="554514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04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4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8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4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618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18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Астрахань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18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Димитровград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18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Ижевск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18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Казань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850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850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18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18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Нижний Новгород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18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Новокуйбышевск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18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Новочебоксарск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18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Пенза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618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Самара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618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Сарапул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618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Саратов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11*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618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Ульяновск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618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Уфа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618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Чебоксары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8" descr="C:\Users\ReprincevVG\Downloads\logo.png">
            <a:extLst>
              <a:ext uri="{FF2B5EF4-FFF2-40B4-BE49-F238E27FC236}">
                <a16:creationId xmlns:a16="http://schemas.microsoft.com/office/drawing/2014/main" id="{D7E5237D-8942-453C-AA3F-48549B905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150" y="5472113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Прямоугольник 2">
            <a:extLst>
              <a:ext uri="{FF2B5EF4-FFF2-40B4-BE49-F238E27FC236}">
                <a16:creationId xmlns:a16="http://schemas.microsoft.com/office/drawing/2014/main" id="{0874609E-7628-461B-A956-7EC7B3B00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4" y="241301"/>
            <a:ext cx="6408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платных услуг гостиниц и аналогичных средств размещения в городах – членах АГП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8FD49F1-1127-4C62-8D34-94E559295F9A}"/>
              </a:ext>
            </a:extLst>
          </p:cNvPr>
          <p:cNvGraphicFramePr>
            <a:graphicFrameLocks noGrp="1"/>
          </p:cNvGraphicFramePr>
          <p:nvPr/>
        </p:nvGraphicFramePr>
        <p:xfrm>
          <a:off x="1919288" y="1123950"/>
          <a:ext cx="7848600" cy="532924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40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0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6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1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434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в млн. рублей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70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Астрахань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209,68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155,96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70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Волгоград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123,1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200,2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70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Димитровград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133,0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127,8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70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Ижевск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562,61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594,68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70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Казань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5172,5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5294,4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09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Нижний Новгород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488,9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487,3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70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Оренбург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77,6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73,6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70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Самара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470,7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580,9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870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Сарапул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38,68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49,42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70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Уфа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2886,2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3088,1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870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Чебоксары</a:t>
                      </a:r>
                      <a:endParaRPr lang="ru-RU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568,97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622,22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FAC5E1-A84E-4933-B78F-5C2C503B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261258"/>
            <a:ext cx="8815094" cy="169187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которую целесообразно иметь муниципалитетам  для конструктивного взаимодействия со всеми, кто работает в сфере туризма:</a:t>
            </a:r>
          </a:p>
        </p:txBody>
      </p:sp>
      <p:sp>
        <p:nvSpPr>
          <p:cNvPr id="18435" name="Объект 2">
            <a:extLst>
              <a:ext uri="{FF2B5EF4-FFF2-40B4-BE49-F238E27FC236}">
                <a16:creationId xmlns:a16="http://schemas.microsoft.com/office/drawing/2014/main" id="{D1A94BE6-F5EA-4283-8EB9-90C00EA0D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8" y="1953128"/>
            <a:ext cx="7474171" cy="4229505"/>
          </a:xfrm>
        </p:spPr>
        <p:txBody>
          <a:bodyPr anchor="ctr">
            <a:normAutofit/>
          </a:bodyPr>
          <a:lstStyle/>
          <a:p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количестве туроператоров, турагентств, туристических маршрутов;</a:t>
            </a:r>
          </a:p>
          <a:p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характеристиках коллективных средств размещения и их загрузке в разные периоды года;</a:t>
            </a:r>
          </a:p>
          <a:p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общем потоке туристов, в том числе иностранных;</a:t>
            </a:r>
          </a:p>
          <a:p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Такую информацию мы также запросили из городов – членов АГП.</a:t>
            </a:r>
          </a:p>
          <a:p>
            <a:endParaRPr lang="ru-RU" altLang="ru-RU" sz="1700" dirty="0"/>
          </a:p>
        </p:txBody>
      </p:sp>
      <p:sp>
        <p:nvSpPr>
          <p:cNvPr id="18438" name="Rectangle 7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323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7E8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6" name="Picture 8" descr="C:\Users\ReprincevVG\Downloads\logo.png">
            <a:extLst>
              <a:ext uri="{FF2B5EF4-FFF2-40B4-BE49-F238E27FC236}">
                <a16:creationId xmlns:a16="http://schemas.microsoft.com/office/drawing/2014/main" id="{25C5E3E1-CC2F-498A-916B-A24F194DD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" r="1" b="1"/>
          <a:stretch/>
        </p:blipFill>
        <p:spPr bwMode="auto"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Прямоугольник 5">
            <a:extLst>
              <a:ext uri="{FF2B5EF4-FFF2-40B4-BE49-F238E27FC236}">
                <a16:creationId xmlns:a16="http://schemas.microsoft.com/office/drawing/2014/main" id="{61FB7359-59EA-4D9B-93ED-99E7A1E75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441" y="305068"/>
            <a:ext cx="10129652" cy="634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выводы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Первое.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 работы по развитию внутреннего въездного туризма может дать больший стимул для социально-экономического развития муниципалитетов и увеличить вклад в доходы местных бюджетов.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Второе.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Многие города не владеют или владеют не в полном объёме информацией об индустрии в сфере внутреннего въездного туризма. 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Третье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Всем заинтересованным в развитии индустрии гостеприимства улучшить взаимодействие по развитию туризма на территориях муниципальных образований. 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городов Поволжья готова оказать вам всяческое содействие в организации и проведении мероприятий в сфере туризма на всероссийском, межрегиональном, региональном и межмуниципальном уровне.  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0" name="Picture 8" descr="C:\Users\ReprincevVG\Downloads\logo.png">
            <a:extLst>
              <a:ext uri="{FF2B5EF4-FFF2-40B4-BE49-F238E27FC236}">
                <a16:creationId xmlns:a16="http://schemas.microsoft.com/office/drawing/2014/main" id="{717AB9AC-821E-4491-BB67-14192990B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7150" y="6166160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2" descr="C:\Users\ReprincevVG\Downloads\Учимся-писать.png">
            <a:extLst>
              <a:ext uri="{FF2B5EF4-FFF2-40B4-BE49-F238E27FC236}">
                <a16:creationId xmlns:a16="http://schemas.microsoft.com/office/drawing/2014/main" id="{114C6E3A-3E91-4BAF-BFB3-C86D915ED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54" y="5808168"/>
            <a:ext cx="14001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АГП\АГП 2018\ОБЩЕЕ СОБРАНИЕ ЧЕБОКСАРЫ\Фильм отчет\Тех. задание\Папка 1\Слайд 5\Волгоград.jpg">
            <a:extLst>
              <a:ext uri="{FF2B5EF4-FFF2-40B4-BE49-F238E27FC236}">
                <a16:creationId xmlns:a16="http://schemas.microsoft.com/office/drawing/2014/main" id="{527880B0-85AE-427E-9B9E-615DBF846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59" y="254953"/>
            <a:ext cx="4224380" cy="2893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D:\АГП\АГП 2018\ОБЩЕЕ СОБРАНИЕ ЧЕБОКСАРЫ\Фильм отчет\Тех. задание\Папка 1\Слайд 5\Казань.jpg">
            <a:extLst>
              <a:ext uri="{FF2B5EF4-FFF2-40B4-BE49-F238E27FC236}">
                <a16:creationId xmlns:a16="http://schemas.microsoft.com/office/drawing/2014/main" id="{4B6A5FA4-C27E-415D-8249-1137DB6C9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2363" y="278666"/>
            <a:ext cx="3958241" cy="2870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D:\АГП\АГП 2018\ОБЩЕЕ СОБРАНИЕ ЧЕБОКСАРЫ\Фильм отчет\Тех. задание\Папка 1\Слайд 5\Нижний Новгород.JPG">
            <a:extLst>
              <a:ext uri="{FF2B5EF4-FFF2-40B4-BE49-F238E27FC236}">
                <a16:creationId xmlns:a16="http://schemas.microsoft.com/office/drawing/2014/main" id="{10491D04-E3D1-4E8A-B307-A38744004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32" y="3930601"/>
            <a:ext cx="4252077" cy="2672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D:\АГП\АГП 2018\ОБЩЕЕ СОБРАНИЕ ЧЕБОКСАРЫ\Фильм отчет\Тех. задание\Папка 1\Слайд 5\Пермь.tif">
            <a:extLst>
              <a:ext uri="{FF2B5EF4-FFF2-40B4-BE49-F238E27FC236}">
                <a16:creationId xmlns:a16="http://schemas.microsoft.com/office/drawing/2014/main" id="{0EA827FC-8EB0-4C1F-8356-B7522E8B9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02363" y="3930601"/>
            <a:ext cx="3995307" cy="2672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D:\АГП\АГП 2018\ОБЩЕЕ СОБРАНИЕ ЧЕБОКСАРЫ\Фильм отчет\Тех. задание\Папка 1\Слайд 5\Самара.jpg">
            <a:extLst>
              <a:ext uri="{FF2B5EF4-FFF2-40B4-BE49-F238E27FC236}">
                <a16:creationId xmlns:a16="http://schemas.microsoft.com/office/drawing/2014/main" id="{85B5B713-EB26-4C6C-B264-8900B25D8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77029" y="288095"/>
            <a:ext cx="3653413" cy="2909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D:\АГП\АГП 2018\ОБЩЕЕ СОБРАНИЕ ЧЕБОКСАРЫ\Фильм отчет\Тех. задание\Папка 1\Слайд 5\Уфа.jpg">
            <a:extLst>
              <a:ext uri="{FF2B5EF4-FFF2-40B4-BE49-F238E27FC236}">
                <a16:creationId xmlns:a16="http://schemas.microsoft.com/office/drawing/2014/main" id="{8A6654C7-7FC8-404D-B6D7-C910D22B0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83278" y="3930601"/>
            <a:ext cx="3664690" cy="2639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6" name="Прямоугольник 3">
            <a:extLst>
              <a:ext uri="{FF2B5EF4-FFF2-40B4-BE49-F238E27FC236}">
                <a16:creationId xmlns:a16="http://schemas.microsoft.com/office/drawing/2014/main" id="{393BEF78-6E30-4E84-A737-195B3D144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6972" y="286516"/>
            <a:ext cx="895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Казань</a:t>
            </a:r>
            <a:endParaRPr lang="ru-RU" altLang="ru-RU" sz="1800" dirty="0">
              <a:latin typeface="Trebuchet MS" panose="020B0603020202020204" pitchFamily="34" charset="0"/>
            </a:endParaRPr>
          </a:p>
        </p:txBody>
      </p:sp>
      <p:sp>
        <p:nvSpPr>
          <p:cNvPr id="7177" name="Прямоугольник 10">
            <a:extLst>
              <a:ext uri="{FF2B5EF4-FFF2-40B4-BE49-F238E27FC236}">
                <a16:creationId xmlns:a16="http://schemas.microsoft.com/office/drawing/2014/main" id="{1C2A8FFB-1850-4D9E-BBD4-0F747E789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551" y="286516"/>
            <a:ext cx="1195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</a:t>
            </a:r>
            <a:endParaRPr lang="ru-RU" altLang="ru-RU" sz="1800" dirty="0">
              <a:latin typeface="Trebuchet MS" panose="020B0603020202020204" pitchFamily="34" charset="0"/>
            </a:endParaRPr>
          </a:p>
        </p:txBody>
      </p:sp>
      <p:sp>
        <p:nvSpPr>
          <p:cNvPr id="7178" name="Прямоугольник 11">
            <a:extLst>
              <a:ext uri="{FF2B5EF4-FFF2-40B4-BE49-F238E27FC236}">
                <a16:creationId xmlns:a16="http://schemas.microsoft.com/office/drawing/2014/main" id="{2E2DA719-E876-4E79-AE71-7BF23F431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9295" y="3910792"/>
            <a:ext cx="835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Пермь</a:t>
            </a:r>
            <a:endParaRPr lang="ru-RU" altLang="ru-RU" sz="1800" dirty="0">
              <a:latin typeface="Trebuchet MS" panose="020B0603020202020204" pitchFamily="34" charset="0"/>
            </a:endParaRPr>
          </a:p>
        </p:txBody>
      </p:sp>
      <p:sp>
        <p:nvSpPr>
          <p:cNvPr id="7179" name="Прямоугольник 12">
            <a:extLst>
              <a:ext uri="{FF2B5EF4-FFF2-40B4-BE49-F238E27FC236}">
                <a16:creationId xmlns:a16="http://schemas.microsoft.com/office/drawing/2014/main" id="{E7F22145-A48C-4687-85AA-B63E7CBE6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804" y="3930601"/>
            <a:ext cx="2093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Нижний Новгород</a:t>
            </a:r>
            <a:endParaRPr lang="ru-RU" altLang="ru-RU" sz="1800" dirty="0">
              <a:latin typeface="Trebuchet MS" panose="020B0603020202020204" pitchFamily="34" charset="0"/>
            </a:endParaRPr>
          </a:p>
        </p:txBody>
      </p:sp>
      <p:sp>
        <p:nvSpPr>
          <p:cNvPr id="7180" name="Прямоугольник 13">
            <a:extLst>
              <a:ext uri="{FF2B5EF4-FFF2-40B4-BE49-F238E27FC236}">
                <a16:creationId xmlns:a16="http://schemas.microsoft.com/office/drawing/2014/main" id="{6FFE9537-9714-4BDC-BC73-FC97CB58A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2493" y="3884217"/>
            <a:ext cx="625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Уфа</a:t>
            </a:r>
            <a:endParaRPr lang="ru-RU" altLang="ru-RU" sz="1800" dirty="0">
              <a:latin typeface="Trebuchet MS" panose="020B0603020202020204" pitchFamily="34" charset="0"/>
            </a:endParaRPr>
          </a:p>
        </p:txBody>
      </p:sp>
      <p:sp>
        <p:nvSpPr>
          <p:cNvPr id="7181" name="Прямоугольник 14">
            <a:extLst>
              <a:ext uri="{FF2B5EF4-FFF2-40B4-BE49-F238E27FC236}">
                <a16:creationId xmlns:a16="http://schemas.microsoft.com/office/drawing/2014/main" id="{AFAD1DB3-8101-47C9-80B1-1EFC64F79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0004" y="349339"/>
            <a:ext cx="960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Самара</a:t>
            </a:r>
            <a:endParaRPr lang="ru-RU" altLang="ru-RU" sz="1800" dirty="0">
              <a:latin typeface="Trebuchet MS" panose="020B0603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288983-960D-435F-8856-348E9E3ED5BE}"/>
              </a:ext>
            </a:extLst>
          </p:cNvPr>
          <p:cNvSpPr txBox="1"/>
          <p:nvPr/>
        </p:nvSpPr>
        <p:spPr>
          <a:xfrm>
            <a:off x="4402363" y="3275930"/>
            <a:ext cx="635303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Города – миллионники</a:t>
            </a:r>
            <a:endParaRPr lang="ru-RU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АГП\АГП 2018\ОБЩЕЕ СОБРАНИЕ ЧЕБОКСАРЫ\Фильм отчет\Тех. задание\Папка 1\Слайд 6\1. Тольят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61" y="76200"/>
            <a:ext cx="3858591" cy="187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D:\АГП\АГП 2018\ОБЩЕЕ СОБРАНИЕ ЧЕБОКСАРЫ\Фильм отчет\Тех. задание\Папка 1\Слайд 6\Балаков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158" y="-337210"/>
            <a:ext cx="4078525" cy="230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D:\АГП\АГП 2018\ОБЩЕЕ СОБРАНИЕ ЧЕБОКСАРЫ\Фильм отчет\Тех. задание\Папка 1\Слайд 6\Димитровград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61" y="2071333"/>
            <a:ext cx="5957370" cy="20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D:\АГП\АГП 2018\ОБЩЕЕ СОБРАНИЕ ЧЕБОКСАРЫ\Фильм отчет\Тех. задание\Папка 1\Слайд 6\Нижнекамск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316" y="-62273"/>
            <a:ext cx="3545091" cy="204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D:\АГП\АГП 2018\ОБЩЕЕ СОБРАНИЕ ЧЕБОКСАРЫ\Фильм отчет\Тех. задание\Папка 1\Слайд 6\Новокуйбышевск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61" y="4257675"/>
            <a:ext cx="3736393" cy="247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D:\АГП\АГП 2018\ОБЩЕЕ СОБРАНИЕ ЧЕБОКСАРЫ\Фильм отчет\Тех. задание\Папка 1\Слайд 6\Новочебоксарск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281" y="2075298"/>
            <a:ext cx="5673126" cy="204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D:\АГП\АГП 2018\ОБЩЕЕ СОБРАНИЕ ЧЕБОКСАРЫ\Фильм отчет\Тех. задание\Папка 1\Слайд 6\Сарапул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152" y="4277036"/>
            <a:ext cx="3979695" cy="247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D:\АГП\АГП 2018\ОБЩЕЕ СОБРАНИЕ ЧЕБОКСАРЫ\Фильм отчет\Тех. задание\Папка 1\Слайд 6\Стерлитамак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045" y="4289714"/>
            <a:ext cx="3771363" cy="243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Прямоугольник 11"/>
          <p:cNvSpPr>
            <a:spLocks noChangeArrowheads="1"/>
          </p:cNvSpPr>
          <p:nvPr/>
        </p:nvSpPr>
        <p:spPr bwMode="auto">
          <a:xfrm>
            <a:off x="2802565" y="74612"/>
            <a:ext cx="1257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latin typeface="Times New Roman" pitchFamily="18" charset="0"/>
                <a:cs typeface="Times New Roman" pitchFamily="18" charset="0"/>
              </a:rPr>
              <a:t>Тольятти</a:t>
            </a:r>
            <a:endParaRPr lang="ru-RU" altLang="ru-RU" sz="1800" dirty="0">
              <a:latin typeface="Trebuchet MS" pitchFamily="34" charset="0"/>
            </a:endParaRPr>
          </a:p>
        </p:txBody>
      </p:sp>
      <p:sp>
        <p:nvSpPr>
          <p:cNvPr id="9227" name="Прямоугольник 12"/>
          <p:cNvSpPr>
            <a:spLocks noChangeArrowheads="1"/>
          </p:cNvSpPr>
          <p:nvPr/>
        </p:nvSpPr>
        <p:spPr bwMode="auto">
          <a:xfrm>
            <a:off x="7090445" y="82561"/>
            <a:ext cx="1117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latin typeface="Times New Roman" pitchFamily="18" charset="0"/>
                <a:cs typeface="Times New Roman" pitchFamily="18" charset="0"/>
              </a:rPr>
              <a:t>Балаково</a:t>
            </a:r>
            <a:endParaRPr lang="ru-RU" altLang="ru-RU" sz="1800" dirty="0">
              <a:latin typeface="Trebuchet MS" pitchFamily="34" charset="0"/>
            </a:endParaRPr>
          </a:p>
        </p:txBody>
      </p:sp>
      <p:sp>
        <p:nvSpPr>
          <p:cNvPr id="9228" name="Прямоугольник 13"/>
          <p:cNvSpPr>
            <a:spLocks noChangeArrowheads="1"/>
          </p:cNvSpPr>
          <p:nvPr/>
        </p:nvSpPr>
        <p:spPr bwMode="auto">
          <a:xfrm>
            <a:off x="10431594" y="62363"/>
            <a:ext cx="1547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latin typeface="Times New Roman" pitchFamily="18" charset="0"/>
                <a:cs typeface="Times New Roman" pitchFamily="18" charset="0"/>
              </a:rPr>
              <a:t>Нижнекамск</a:t>
            </a:r>
            <a:endParaRPr lang="ru-RU" altLang="ru-RU" sz="1800" dirty="0">
              <a:latin typeface="Trebuchet MS" pitchFamily="34" charset="0"/>
            </a:endParaRPr>
          </a:p>
        </p:txBody>
      </p:sp>
      <p:sp>
        <p:nvSpPr>
          <p:cNvPr id="9229" name="Прямоугольник 14"/>
          <p:cNvSpPr>
            <a:spLocks noChangeArrowheads="1"/>
          </p:cNvSpPr>
          <p:nvPr/>
        </p:nvSpPr>
        <p:spPr bwMode="auto">
          <a:xfrm>
            <a:off x="4493255" y="2119229"/>
            <a:ext cx="1700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latin typeface="Times New Roman" pitchFamily="18" charset="0"/>
                <a:cs typeface="Times New Roman" pitchFamily="18" charset="0"/>
              </a:rPr>
              <a:t>Димитровград</a:t>
            </a:r>
            <a:endParaRPr lang="ru-RU" altLang="ru-RU" sz="1800" dirty="0">
              <a:latin typeface="Trebuchet MS" pitchFamily="34" charset="0"/>
            </a:endParaRPr>
          </a:p>
        </p:txBody>
      </p:sp>
      <p:sp>
        <p:nvSpPr>
          <p:cNvPr id="9230" name="Прямоугольник 15"/>
          <p:cNvSpPr>
            <a:spLocks noChangeArrowheads="1"/>
          </p:cNvSpPr>
          <p:nvPr/>
        </p:nvSpPr>
        <p:spPr bwMode="auto">
          <a:xfrm>
            <a:off x="10360156" y="1975442"/>
            <a:ext cx="1690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 err="1">
                <a:latin typeface="Times New Roman" pitchFamily="18" charset="0"/>
                <a:cs typeface="Times New Roman" pitchFamily="18" charset="0"/>
              </a:rPr>
              <a:t>Новочебоксарк</a:t>
            </a:r>
            <a:endParaRPr lang="ru-RU" altLang="ru-RU" sz="1800" dirty="0">
              <a:latin typeface="Trebuchet MS" pitchFamily="34" charset="0"/>
            </a:endParaRPr>
          </a:p>
        </p:txBody>
      </p:sp>
      <p:sp>
        <p:nvSpPr>
          <p:cNvPr id="9231" name="Прямоугольник 16"/>
          <p:cNvSpPr>
            <a:spLocks noChangeArrowheads="1"/>
          </p:cNvSpPr>
          <p:nvPr/>
        </p:nvSpPr>
        <p:spPr bwMode="auto">
          <a:xfrm>
            <a:off x="2051966" y="4296588"/>
            <a:ext cx="1931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latin typeface="Times New Roman" pitchFamily="18" charset="0"/>
                <a:cs typeface="Times New Roman" pitchFamily="18" charset="0"/>
              </a:rPr>
              <a:t>Новокуйбышевск</a:t>
            </a:r>
            <a:endParaRPr lang="ru-RU" altLang="ru-RU" sz="1800" dirty="0">
              <a:latin typeface="Trebuchet MS" pitchFamily="34" charset="0"/>
            </a:endParaRPr>
          </a:p>
        </p:txBody>
      </p:sp>
      <p:sp>
        <p:nvSpPr>
          <p:cNvPr id="9232" name="Прямоугольник 17"/>
          <p:cNvSpPr>
            <a:spLocks noChangeArrowheads="1"/>
          </p:cNvSpPr>
          <p:nvPr/>
        </p:nvSpPr>
        <p:spPr bwMode="auto">
          <a:xfrm>
            <a:off x="7079217" y="4289714"/>
            <a:ext cx="1030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latin typeface="Times New Roman" pitchFamily="18" charset="0"/>
                <a:cs typeface="Times New Roman" pitchFamily="18" charset="0"/>
              </a:rPr>
              <a:t>Сарапул</a:t>
            </a:r>
            <a:endParaRPr lang="ru-RU" altLang="ru-RU" sz="1800" dirty="0">
              <a:latin typeface="Trebuchet MS" pitchFamily="34" charset="0"/>
            </a:endParaRPr>
          </a:p>
        </p:txBody>
      </p:sp>
      <p:sp>
        <p:nvSpPr>
          <p:cNvPr id="9233" name="Прямоугольник 18"/>
          <p:cNvSpPr>
            <a:spLocks noChangeArrowheads="1"/>
          </p:cNvSpPr>
          <p:nvPr/>
        </p:nvSpPr>
        <p:spPr bwMode="auto">
          <a:xfrm>
            <a:off x="10318882" y="4317981"/>
            <a:ext cx="1660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Стерлитамак</a:t>
            </a:r>
            <a:endParaRPr lang="ru-RU" altLang="ru-RU" sz="18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764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eprincevVG\Desktop\Слайд 8.jpg">
            <a:extLst>
              <a:ext uri="{FF2B5EF4-FFF2-40B4-BE49-F238E27FC236}">
                <a16:creationId xmlns:a16="http://schemas.microsoft.com/office/drawing/2014/main" id="{7EFEDD28-C162-4885-A6F6-15F9E6EA7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Прямоугольник 15">
            <a:extLst>
              <a:ext uri="{FF2B5EF4-FFF2-40B4-BE49-F238E27FC236}">
                <a16:creationId xmlns:a16="http://schemas.microsoft.com/office/drawing/2014/main" id="{5D7B0CF3-BB75-4C2F-85C1-0D47736A6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164" y="109988"/>
            <a:ext cx="119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</a:t>
            </a:r>
            <a:endParaRPr lang="ru-RU" altLang="ru-RU" sz="1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196" name="Прямоугольник 16">
            <a:extLst>
              <a:ext uri="{FF2B5EF4-FFF2-40B4-BE49-F238E27FC236}">
                <a16:creationId xmlns:a16="http://schemas.microsoft.com/office/drawing/2014/main" id="{2CC8AA65-12BF-4DFF-82E3-0A02A4ABA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7451" y="111576"/>
            <a:ext cx="2095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Нижний Новгород</a:t>
            </a:r>
            <a:endParaRPr lang="ru-RU" altLang="ru-RU" sz="1800" dirty="0">
              <a:latin typeface="Trebuchet MS" panose="020B0603020202020204" pitchFamily="34" charset="0"/>
            </a:endParaRPr>
          </a:p>
        </p:txBody>
      </p:sp>
      <p:sp>
        <p:nvSpPr>
          <p:cNvPr id="8197" name="Прямоугольник 17">
            <a:extLst>
              <a:ext uri="{FF2B5EF4-FFF2-40B4-BE49-F238E27FC236}">
                <a16:creationId xmlns:a16="http://schemas.microsoft.com/office/drawing/2014/main" id="{E97F9C31-F233-48DA-A350-24B858085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9" y="2420939"/>
            <a:ext cx="960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Самара</a:t>
            </a:r>
            <a:endParaRPr lang="ru-RU" altLang="ru-RU" sz="1800" dirty="0">
              <a:latin typeface="Trebuchet MS" panose="020B0603020202020204" pitchFamily="34" charset="0"/>
            </a:endParaRPr>
          </a:p>
        </p:txBody>
      </p:sp>
      <p:sp>
        <p:nvSpPr>
          <p:cNvPr id="8198" name="Прямоугольник 18">
            <a:extLst>
              <a:ext uri="{FF2B5EF4-FFF2-40B4-BE49-F238E27FC236}">
                <a16:creationId xmlns:a16="http://schemas.microsoft.com/office/drawing/2014/main" id="{A92A1A03-7E71-4598-8601-D71A6AB41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4396" y="2287668"/>
            <a:ext cx="1035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Саранск</a:t>
            </a:r>
            <a:endParaRPr lang="ru-RU" altLang="ru-RU" sz="1800" dirty="0">
              <a:latin typeface="Trebuchet MS" panose="020B0603020202020204" pitchFamily="34" charset="0"/>
            </a:endParaRPr>
          </a:p>
        </p:txBody>
      </p:sp>
      <p:sp>
        <p:nvSpPr>
          <p:cNvPr id="8199" name="Прямоугольник 19">
            <a:extLst>
              <a:ext uri="{FF2B5EF4-FFF2-40B4-BE49-F238E27FC236}">
                <a16:creationId xmlns:a16="http://schemas.microsoft.com/office/drawing/2014/main" id="{B5A744D1-F6A0-4848-89C9-FBBF6B0A1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3075" y="4570332"/>
            <a:ext cx="896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Казань</a:t>
            </a:r>
            <a:endParaRPr lang="ru-RU" altLang="ru-RU" sz="1800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текст, внутренний, потолок, конференц зал&#10;&#10;Автоматически созданное описание">
            <a:extLst>
              <a:ext uri="{FF2B5EF4-FFF2-40B4-BE49-F238E27FC236}">
                <a16:creationId xmlns:a16="http://schemas.microsoft.com/office/drawing/2014/main" id="{9F771422-76BC-42B2-B896-8B30B7ADC2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" r="-2" b="15645"/>
          <a:stretch/>
        </p:blipFill>
        <p:spPr>
          <a:xfrm>
            <a:off x="-2" y="10"/>
            <a:ext cx="4056982" cy="446930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человек, дорога, группа, люди&#10;&#10;Автоматически созданное описание">
            <a:extLst>
              <a:ext uri="{FF2B5EF4-FFF2-40B4-BE49-F238E27FC236}">
                <a16:creationId xmlns:a16="http://schemas.microsoft.com/office/drawing/2014/main" id="{489DEC63-412B-4047-B2E7-1222ED11AA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1" r="2" b="13911"/>
          <a:stretch/>
        </p:blipFill>
        <p:spPr>
          <a:xfrm>
            <a:off x="8115283" y="4462444"/>
            <a:ext cx="4076715" cy="2395556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ол, внутренний, стена, потолок&#10;&#10;Автоматически созданное описание">
            <a:extLst>
              <a:ext uri="{FF2B5EF4-FFF2-40B4-BE49-F238E27FC236}">
                <a16:creationId xmlns:a16="http://schemas.microsoft.com/office/drawing/2014/main" id="{5605F0F4-A0CE-4D87-B915-74AF083022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0" b="5387"/>
          <a:stretch/>
        </p:blipFill>
        <p:spPr>
          <a:xfrm>
            <a:off x="8115283" y="-1"/>
            <a:ext cx="4076717" cy="4469316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утренний, пол, потолок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C6FAA2C6-9954-4223-89D4-F95CD9AB85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1" r="24413"/>
          <a:stretch/>
        </p:blipFill>
        <p:spPr>
          <a:xfrm>
            <a:off x="4056980" y="-1"/>
            <a:ext cx="4063088" cy="446931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4054751-1972-4218-A5AC-06366AB23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462444"/>
            <a:ext cx="8115290" cy="2395556"/>
          </a:xfrm>
          <a:prstGeom prst="rect">
            <a:avLst/>
          </a:prstGeom>
          <a:gradFill>
            <a:gsLst>
              <a:gs pos="10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53F16F31-4871-4294-AA34-E451DD4CD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64" y="4462444"/>
            <a:ext cx="8115285" cy="2395556"/>
          </a:xfrm>
          <a:prstGeom prst="rect">
            <a:avLst/>
          </a:prstGeom>
          <a:gradFill>
            <a:gsLst>
              <a:gs pos="7000">
                <a:srgbClr val="000000">
                  <a:alpha val="44000"/>
                </a:srgbClr>
              </a:gs>
              <a:gs pos="67000">
                <a:schemeClr val="accent1">
                  <a:lumMod val="7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BD3FB0A-8C48-462D-82B4-C52CDB3F0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5280991"/>
            <a:ext cx="8115283" cy="1575508"/>
          </a:xfrm>
          <a:prstGeom prst="rect">
            <a:avLst/>
          </a:prstGeom>
          <a:gradFill>
            <a:gsLst>
              <a:gs pos="40000">
                <a:srgbClr val="000000">
                  <a:alpha val="0"/>
                </a:srgbClr>
              </a:gs>
              <a:gs pos="100000">
                <a:schemeClr val="accent1">
                  <a:alpha val="23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F0853E-3081-488D-8B27-6AA664BB8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46" y="5186384"/>
            <a:ext cx="8007663" cy="111391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29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туристического потенциала</a:t>
            </a:r>
            <a:br>
              <a:rPr lang="ru-RU" sz="29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городов – членов АГП 2018 – 2019 годы</a:t>
            </a:r>
            <a:br>
              <a:rPr lang="ru-RU" sz="29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i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(Пенза, Ульяновск, Саратов, Оренбург, Казань, </a:t>
            </a:r>
            <a:br>
              <a:rPr lang="ru-RU" sz="2900" i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i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Уфа, Нижний Новгород, Волгоград и Астрахань)</a:t>
            </a:r>
            <a:endParaRPr lang="en-US" sz="2900" i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230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B1F6F-38D0-41B7-A0B2-69F4F59F5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971" y="946988"/>
            <a:ext cx="6053935" cy="223437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 октября в Самаре </a:t>
            </a:r>
            <a:r>
              <a:rPr lang="ru-RU" sz="23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рамках </a:t>
            </a:r>
            <a:br>
              <a:rPr lang="ru-RU" sz="23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3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VI Форума в сфере туризма и гостеприимства «Тур Притяжение 2019» </a:t>
            </a:r>
            <a:r>
              <a:rPr lang="ru-RU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состоялся</a:t>
            </a:r>
            <a:r>
              <a:rPr lang="en-US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круглый </a:t>
            </a:r>
            <a:b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стол АГП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представителей органов </a:t>
            </a:r>
            <a:br>
              <a:rPr lang="ru-RU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местного самоуправления и организаций, курирующих сферу туризма, на тему «Межмуниципальное сотрудничество </a:t>
            </a:r>
            <a:br>
              <a:rPr lang="ru-RU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сфере туризма»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Рисунок 6" descr="Изображение выглядит как стена, внутренний, стол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E599382A-7C5C-416B-8373-C579A7F8E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379" y="3500499"/>
            <a:ext cx="5540900" cy="308631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внутренний, человек, стена, потолок&#10;&#10;Автоматически созданное описание">
            <a:extLst>
              <a:ext uri="{FF2B5EF4-FFF2-40B4-BE49-F238E27FC236}">
                <a16:creationId xmlns:a16="http://schemas.microsoft.com/office/drawing/2014/main" id="{1C100392-53FB-4500-B7BA-5DA487120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04" y="3472332"/>
            <a:ext cx="5586942" cy="3142654"/>
          </a:xfrm>
          <a:prstGeom prst="rect">
            <a:avLst/>
          </a:prstGeom>
        </p:spPr>
      </p:pic>
      <p:pic>
        <p:nvPicPr>
          <p:cNvPr id="5" name="Объект 4" descr="Изображение выглядит как люди, комната, конференц зал&#10;&#10;Автоматически созданное описание">
            <a:extLst>
              <a:ext uri="{FF2B5EF4-FFF2-40B4-BE49-F238E27FC236}">
                <a16:creationId xmlns:a16="http://schemas.microsoft.com/office/drawing/2014/main" id="{7DCB1680-B21C-48B1-B0BC-D82412C4CB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379" y="141509"/>
            <a:ext cx="5540900" cy="314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51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28135" y="957557"/>
            <a:ext cx="6317673" cy="979488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«Основные выводы из анализа информации о влиянии событийного туризма на развитие территорий»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63975" y="4221163"/>
            <a:ext cx="6400800" cy="1752600"/>
          </a:xfrm>
        </p:spPr>
        <p:txBody>
          <a:bodyPr rtlCol="0"/>
          <a:lstStyle/>
          <a:p>
            <a:pPr>
              <a:defRPr/>
            </a:pPr>
            <a:endParaRPr lang="ru-RU" dirty="0"/>
          </a:p>
        </p:txBody>
      </p:sp>
      <p:pic>
        <p:nvPicPr>
          <p:cNvPr id="4100" name="Picture 3" descr="D:\АГП\ОРГ. ДЕЯТЕЛЬНОСТЬ\По сайту\Фон для твиттера, эмблемы\картинки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282"/>
            <a:ext cx="12192000" cy="427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D:\АГП\АГП 2015\31 октября Волгоград\Картинки для презентации\С гербам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24" y="204994"/>
            <a:ext cx="5345111" cy="458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C:\Users\ReprincevVG\Downloads\cropped-Creative-Pak-Elements-Colourful_Chart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334" y="1820070"/>
            <a:ext cx="1944688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C:\Users\ReprincevVG\Downloads\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081" y="3183635"/>
            <a:ext cx="245365" cy="24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0" descr="C:\Users\ReprincevVG\Downloads\marketingG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3494">
            <a:off x="4504441" y="1585001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88939A-D3E1-488B-9279-668CBF2A68A1}"/>
              </a:ext>
            </a:extLst>
          </p:cNvPr>
          <p:cNvSpPr txBox="1"/>
          <p:nvPr/>
        </p:nvSpPr>
        <p:spPr>
          <a:xfrm>
            <a:off x="10957968" y="2598950"/>
            <a:ext cx="1234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3810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Объект 2">
            <a:extLst>
              <a:ext uri="{FF2B5EF4-FFF2-40B4-BE49-F238E27FC236}">
                <a16:creationId xmlns:a16="http://schemas.microsoft.com/office/drawing/2014/main" id="{D1A94BE6-F5EA-4283-8EB9-90C00EA0D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18" y="568126"/>
            <a:ext cx="8605913" cy="5476413"/>
          </a:xfrm>
        </p:spPr>
        <p:txBody>
          <a:bodyPr anchor="ctr">
            <a:normAutofit fontScale="77500" lnSpcReduction="20000"/>
          </a:bodyPr>
          <a:lstStyle/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 составе исполнительно-распорядительного органа подразделения, занимающегося данными вопросами: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Арзамас, Балаково, Димитровград, Волгоград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Ижевск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Казань, Киров,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Новокуйбышевск, Самара, Ульяновск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Уфа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 городов); 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городе подразделения в составе администрации и муниципального учреждения, занимающегося данным вопросом: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Нижний Новгород, Чебоксары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города)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учреждения, курирующие данную деятельность: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Сарапул, Йошкар-Ола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(2 города);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структурные подразделения в составе администрации и учреждения, занимающихся вопросами туризма: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Астрахань, Нижнекамск, Новочебоксарск,  Оренбург, Пермь, Пенза, Саранск, Саратов,  Стерлитамак, Сызрань, Тольятти (11 городов)</a:t>
            </a:r>
          </a:p>
          <a:p>
            <a:endParaRPr lang="ru-RU" altLang="ru-RU" sz="17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323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7E8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6" name="Picture 8" descr="C:\Users\ReprincevVG\Downloads\logo.png">
            <a:extLst>
              <a:ext uri="{FF2B5EF4-FFF2-40B4-BE49-F238E27FC236}">
                <a16:creationId xmlns:a16="http://schemas.microsoft.com/office/drawing/2014/main" id="{25C5E3E1-CC2F-498A-916B-A24F194DD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" r="1" b="1"/>
          <a:stretch/>
        </p:blipFill>
        <p:spPr bwMode="auto"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52B6FD-0B29-4B49-A155-D5988AA2002A}"/>
              </a:ext>
            </a:extLst>
          </p:cNvPr>
          <p:cNvSpPr txBox="1"/>
          <p:nvPr/>
        </p:nvSpPr>
        <p:spPr>
          <a:xfrm>
            <a:off x="9030743" y="6488666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286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5520" y="-13997"/>
            <a:ext cx="8568952" cy="490669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Обобщённая информация о вкладе туризма в экономику городов - членов АГП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41714" y="476673"/>
          <a:ext cx="9126286" cy="63547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2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35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601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Балаково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Новокуйбы-шевск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Оренбург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2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сферы туризма, </a:t>
                      </a:r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1 092,2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1 276,5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1 602,10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1 393,10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477,442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553,393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11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поступления в бюджет города от сферы туризма, </a:t>
                      </a:r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0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лиц, занятых в сфере туризма, всего, (тыс. чел.) из них: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0,113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8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3.1. 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работающих в КСР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7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3.2. 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работающих в туристских фирмах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0,845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0,989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193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 в основной капитал КСР,</a:t>
                      </a:r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7,301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5,694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852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Объем платных туристских услуг, оказанных населению, </a:t>
                      </a:r>
                      <a:r>
                        <a:rPr lang="ru-RU" sz="13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299,6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781,5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912,5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852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Объем платных услуг гостиниц и аналогичных средств размещения, </a:t>
                      </a:r>
                      <a:r>
                        <a:rPr lang="ru-RU" sz="13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539,4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662,2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72,143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79,231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750,4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713,9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330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Объем средств, предусмотренных в бюджете города, направленных на развитие туризма, </a:t>
                      </a:r>
                      <a:r>
                        <a:rPr lang="ru-RU" sz="13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0,314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0,314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352,3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02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Кол-во субъектов малого и среднего предпринимательства в сфере туризма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590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Среднесписочная </a:t>
                      </a:r>
                      <a:r>
                        <a:rPr lang="ru-RU" sz="13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работников в сфере туризма </a:t>
                      </a:r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(человек)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849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Доля ВРП от сферы туризма, </a:t>
                      </a:r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064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Объем налогов от туризма, уплаченных по упрощенной системе налогообложения (УСН)*, </a:t>
                      </a:r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532264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3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4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5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1162</Words>
  <Application>Microsoft Office PowerPoint</Application>
  <PresentationFormat>Широкоэкранный</PresentationFormat>
  <Paragraphs>460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31" baseType="lpstr">
      <vt:lpstr>Arial</vt:lpstr>
      <vt:lpstr>Calibri</vt:lpstr>
      <vt:lpstr>Calibri Light</vt:lpstr>
      <vt:lpstr>Calisto MT</vt:lpstr>
      <vt:lpstr>Corbel</vt:lpstr>
      <vt:lpstr>Georgia</vt:lpstr>
      <vt:lpstr>Gill Sans MT</vt:lpstr>
      <vt:lpstr>Times New Roman</vt:lpstr>
      <vt:lpstr>Trebuchet MS</vt:lpstr>
      <vt:lpstr>Tw Cen MT</vt:lpstr>
      <vt:lpstr>Wingdings 2</vt:lpstr>
      <vt:lpstr>Тема Office</vt:lpstr>
      <vt:lpstr>Посылка</vt:lpstr>
      <vt:lpstr>Сланец</vt:lpstr>
      <vt:lpstr>Капля</vt:lpstr>
      <vt:lpstr>Ретро</vt:lpstr>
      <vt:lpstr> </vt:lpstr>
      <vt:lpstr>Презентация PowerPoint</vt:lpstr>
      <vt:lpstr>Презентация PowerPoint</vt:lpstr>
      <vt:lpstr>Презентация PowerPoint</vt:lpstr>
      <vt:lpstr>Презентация туристического потенциала  городов – членов АГП 2018 – 2019 годы (Пенза, Ульяновск, Саратов, Оренбург, Казань,  Уфа, Нижний Новгород, Волгоград и Астрахань)</vt:lpstr>
      <vt:lpstr>17 октября в Самаре в рамках  VI Форума в сфере туризма и гостеприимства «Тур Притяжение 2019» состоялся круглый  стол АГП для представителей органов  местного самоуправления и организаций, курирующих сферу туризма, на тему «Межмуниципальное сотрудничество  в сфере туризма» </vt:lpstr>
      <vt:lpstr>«Основные выводы из анализа информации о влиянии событийного туризма на развитие территорий»</vt:lpstr>
      <vt:lpstr>Презентация PowerPoint</vt:lpstr>
      <vt:lpstr>Обобщённая информация о вкладе туризма в экономику городов - членов АГП 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которую целесообразно иметь муниципалитетам  для конструктивного взаимодействия со всеми, кто работает в сфере туризма: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форум общественной дипломатии  «Диалог на Волге: мир и взаимопонимание в XXI веке» Круглый стол «Деятельность городских администраций по развитию внутреннего туризма на Волге и Миссисипи в условиях COVID-19</dc:title>
  <dc:creator>Денис Денис</dc:creator>
  <cp:lastModifiedBy>Владимир Репринцев</cp:lastModifiedBy>
  <cp:revision>23</cp:revision>
  <dcterms:created xsi:type="dcterms:W3CDTF">2021-10-19T13:22:32Z</dcterms:created>
  <dcterms:modified xsi:type="dcterms:W3CDTF">2022-02-01T06:02:14Z</dcterms:modified>
</cp:coreProperties>
</file>