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5" r:id="rId5"/>
    <p:sldId id="263" r:id="rId6"/>
    <p:sldId id="262" r:id="rId7"/>
    <p:sldId id="266" r:id="rId8"/>
    <p:sldId id="260" r:id="rId9"/>
    <p:sldId id="261" r:id="rId10"/>
    <p:sldId id="264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6CE2E-C368-42F6-86D7-CC7E11758379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5C24B-DA26-45B6-B885-E432F6B1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9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6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1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4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4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1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7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2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2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7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C897-2EFA-45CE-9C77-B153D0AC6876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8B8C-9B38-43B9-83C3-18231E3CE99C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3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64A7-4D98-4F41-8F6B-E713D094F18B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2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9083-40AE-49DA-B12C-C31E623613CD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9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D434-0715-4134-A8C8-3ED6D1C40C4F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8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C353-CC67-4667-973B-48F89B9EE29D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5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4EA-4F32-4182-915D-2A63F56BDE7C}" type="datetime1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6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EFC5-4D44-472C-8B31-C557970EA380}" type="datetime1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EDA-AE69-4BE7-99F7-7CA98E6213BC}" type="datetime1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FCE6-ABE5-4697-8F9D-A85313244AC4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4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BCB2-9F71-4CF9-AED9-F5C23D2AF175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3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F105-4EEB-43EE-8AD4-D48B26537E5B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37259" y="4013735"/>
            <a:ext cx="3917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PT Sans" panose="020B0503020203020204" pitchFamily="34" charset="-52"/>
              </a:rPr>
              <a:t>m</a:t>
            </a:r>
            <a:r>
              <a:rPr lang="en-US" sz="38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oydom.ru</a:t>
            </a:r>
            <a:endParaRPr lang="ru-RU" sz="38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55" y="3027632"/>
            <a:ext cx="4084890" cy="8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О НАС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 title="Контент"/>
          <p:cNvSpPr txBox="1">
            <a:spLocks noChangeAspect="1"/>
          </p:cNvSpPr>
          <p:nvPr/>
        </p:nvSpPr>
        <p:spPr>
          <a:xfrm>
            <a:off x="242119" y="1551499"/>
            <a:ext cx="1170776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Российское ПО</a:t>
            </a:r>
          </a:p>
          <a:p>
            <a:pPr marL="51435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Состоим в перечне проектов цифровая экономика </a:t>
            </a: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России</a:t>
            </a:r>
          </a:p>
          <a:p>
            <a:pPr marL="51435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Проект находится в списке рекомендуемых для внедрения в банке данных умных городов</a:t>
            </a:r>
            <a:endParaRPr lang="ru-RU" dirty="0">
              <a:solidFill>
                <a:schemeClr val="dk1"/>
              </a:solidFill>
              <a:latin typeface="PT Sans" panose="020B0503020203020204" pitchFamily="34" charset="-52"/>
              <a:ea typeface="Trebuchet MS"/>
              <a:cs typeface="Trebuchet MS"/>
              <a:sym typeface="Trebuchet MS"/>
            </a:endParaRPr>
          </a:p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Наличие сертификата соответствия закону Яровой</a:t>
            </a:r>
          </a:p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Опыт участия в тендерах и гос. </a:t>
            </a: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торгах</a:t>
            </a:r>
          </a:p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Наличие подтвержденного экономического обоснования</a:t>
            </a:r>
          </a:p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Уникальный </a:t>
            </a:r>
            <a:r>
              <a:rPr lang="ru-RU" dirty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продукт для данного </a:t>
            </a: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сегмента</a:t>
            </a:r>
            <a:endParaRPr lang="ru-RU" dirty="0">
              <a:solidFill>
                <a:schemeClr val="dk1"/>
              </a:solidFill>
              <a:latin typeface="PT Sans" panose="020B0503020203020204" pitchFamily="34" charset="-52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82" y="5500812"/>
            <a:ext cx="2731601" cy="1111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073" y="5698819"/>
            <a:ext cx="3197855" cy="715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4" y="5698819"/>
            <a:ext cx="2690287" cy="7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15665"/>
            <a:ext cx="12192000" cy="7423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999" y="6285270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Создан и распространяется в партнерстве с администрацией </a:t>
            </a:r>
            <a:r>
              <a:rPr lang="ru-RU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Костромской области</a:t>
            </a:r>
            <a:endParaRPr lang="ru-RU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r="-415"/>
          <a:stretch/>
        </p:blipFill>
        <p:spPr>
          <a:xfrm>
            <a:off x="10387279" y="6199808"/>
            <a:ext cx="516696" cy="540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7987" y="2313239"/>
            <a:ext cx="433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T Sans" panose="020B0503020203020204" pitchFamily="34" charset="-52"/>
              </a:rPr>
              <a:t>c</a:t>
            </a:r>
            <a:r>
              <a:rPr lang="en-US" sz="2400" dirty="0" smtClean="0">
                <a:latin typeface="PT Sans" panose="020B0503020203020204" pitchFamily="34" charset="-52"/>
              </a:rPr>
              <a:t>ompany@moydom.ru</a:t>
            </a:r>
            <a:endParaRPr lang="ru-RU" sz="2400" dirty="0">
              <a:latin typeface="PT Sans" panose="020B05030202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812" y="1420360"/>
            <a:ext cx="267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4A853"/>
                </a:solidFill>
                <a:latin typeface="PT Sans" panose="020B0503020203020204" pitchFamily="34" charset="-52"/>
              </a:rPr>
              <a:t>m</a:t>
            </a:r>
            <a:r>
              <a:rPr lang="en-US" sz="3200" dirty="0" smtClean="0">
                <a:solidFill>
                  <a:srgbClr val="34A853"/>
                </a:solidFill>
                <a:latin typeface="PT Sans" panose="020B0503020203020204" pitchFamily="34" charset="-52"/>
              </a:rPr>
              <a:t>oydom.ru</a:t>
            </a:r>
            <a:endParaRPr lang="ru-RU" sz="3200" dirty="0">
              <a:solidFill>
                <a:srgbClr val="34A853"/>
              </a:solidFill>
              <a:latin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03" y="493741"/>
            <a:ext cx="3990391" cy="9495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" y="3083008"/>
            <a:ext cx="12192001" cy="3032657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45856" y="3161367"/>
            <a:ext cx="350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Команда проекта:</a:t>
            </a:r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773" y="3798952"/>
            <a:ext cx="3560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Сергей</a:t>
            </a:r>
          </a:p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Шишкин</a:t>
            </a:r>
            <a:endParaRPr lang="en-US" sz="2400" spc="3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PT Sans" panose="020B0503020203020204" pitchFamily="34" charset="-52"/>
              </a:rPr>
              <a:t>ген. директор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+7 (906) 666-96-96</a:t>
            </a:r>
          </a:p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bg1"/>
                </a:solidFill>
                <a:latin typeface="PT Sans" panose="020B0503020203020204" pitchFamily="34" charset="-52"/>
              </a:rPr>
              <a:t>sergey.shishkin@moydom.ru</a:t>
            </a:r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5985" y="3788845"/>
            <a:ext cx="3560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Роман</a:t>
            </a:r>
          </a:p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Морозов</a:t>
            </a:r>
            <a:endParaRPr lang="en-US" sz="2400" spc="3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PT Sans" panose="020B0503020203020204" pitchFamily="34" charset="-52"/>
              </a:rPr>
              <a:t>коммерческий директор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+7 (9</a:t>
            </a: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03</a:t>
            </a: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896</a:t>
            </a: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11</a:t>
            </a: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18</a:t>
            </a:r>
            <a:endParaRPr lang="ru-RU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roman.morozov@moydom.ru</a:t>
            </a:r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6140" y="3798952"/>
            <a:ext cx="3560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Артем</a:t>
            </a:r>
          </a:p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Бобчихин</a:t>
            </a:r>
            <a:endParaRPr lang="en-US" sz="2400" spc="3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PT Sans" panose="020B0503020203020204" pitchFamily="34" charset="-52"/>
              </a:rPr>
              <a:t>технический директор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+7 (920) 643-85-97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artem.bobchihin@gmail.com</a:t>
            </a:r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854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СИСТЕМА ДИСПЕТЧЕРИЗАЦИИ ГОРОДА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4" name="TextBox 3" title="Контент"/>
          <p:cNvSpPr txBox="1">
            <a:spLocks noChangeAspect="1"/>
          </p:cNvSpPr>
          <p:nvPr/>
        </p:nvSpPr>
        <p:spPr>
          <a:xfrm>
            <a:off x="248264" y="1656931"/>
            <a:ext cx="8015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PT Sans" panose="020B0503020203020204" pitchFamily="34" charset="-52"/>
              </a:rPr>
              <a:t>МойДом</a:t>
            </a:r>
            <a:r>
              <a:rPr lang="ru-RU" dirty="0" smtClean="0">
                <a:latin typeface="PT Sans" panose="020B0503020203020204" pitchFamily="34" charset="-52"/>
              </a:rPr>
              <a:t> – это программный комплекс для модернизации и </a:t>
            </a:r>
            <a:r>
              <a:rPr lang="ru-RU" dirty="0">
                <a:latin typeface="PT Sans" panose="020B0503020203020204" pitchFamily="34" charset="-52"/>
              </a:rPr>
              <a:t>автоматизации работы всех </a:t>
            </a:r>
            <a:r>
              <a:rPr lang="ru-RU" dirty="0" smtClean="0">
                <a:latin typeface="PT Sans" panose="020B0503020203020204" pitchFamily="34" charset="-52"/>
              </a:rPr>
              <a:t>диспетчерских служб в городе.  Система соответствует федеральной программе «Умный город» и указам </a:t>
            </a:r>
            <a:r>
              <a:rPr lang="ru-RU" smtClean="0">
                <a:latin typeface="PT Sans" panose="020B0503020203020204" pitchFamily="34" charset="-52"/>
              </a:rPr>
              <a:t>президента по </a:t>
            </a:r>
            <a:r>
              <a:rPr lang="ru-RU" dirty="0" smtClean="0">
                <a:latin typeface="PT Sans" panose="020B0503020203020204" pitchFamily="34" charset="-52"/>
              </a:rPr>
              <a:t>развитию цифровой экономики. </a:t>
            </a:r>
          </a:p>
          <a:p>
            <a:endParaRPr lang="ru-RU" dirty="0" smtClean="0">
              <a:latin typeface="PT Sans" panose="020B0503020203020204" pitchFamily="34" charset="-52"/>
            </a:endParaRPr>
          </a:p>
          <a:p>
            <a:r>
              <a:rPr lang="ru-RU" dirty="0" smtClean="0">
                <a:latin typeface="PT Sans" panose="020B0503020203020204" pitchFamily="34" charset="-52"/>
              </a:rPr>
              <a:t>Система обеспечивает:</a:t>
            </a:r>
            <a:endParaRPr lang="ru-RU" dirty="0">
              <a:latin typeface="PT Sans" panose="020B0503020203020204" pitchFamily="34" charset="-52"/>
            </a:endParaRPr>
          </a:p>
          <a:p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8264" y="3429000"/>
            <a:ext cx="6279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Гарантированное оповещение всех ответственных организаций при возникновении аварийного или планового отключения услуг ЖКХ в автоматическом режиме</a:t>
            </a:r>
          </a:p>
          <a:p>
            <a:pPr marL="285750" indent="-285750">
              <a:lnSpc>
                <a:spcPct val="150000"/>
              </a:lnSpc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Гарантированное оповещение коммерческих организаций по договорным обязательствам</a:t>
            </a:r>
          </a:p>
          <a:p>
            <a:pPr marL="285750" indent="-285750">
              <a:lnSpc>
                <a:spcPct val="150000"/>
              </a:lnSpc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T Sans" panose="020B0503020203020204" pitchFamily="34" charset="-52"/>
              </a:rPr>
              <a:t>Online-</a:t>
            </a:r>
            <a:r>
              <a:rPr lang="ru-RU" sz="1600" dirty="0" smtClean="0">
                <a:latin typeface="PT Sans" panose="020B0503020203020204" pitchFamily="34" charset="-52"/>
              </a:rPr>
              <a:t>диспетчерская и прием обращений граждан через мобильные приложения</a:t>
            </a:r>
          </a:p>
          <a:p>
            <a:pPr marL="285750" indent="-285750">
              <a:lnSpc>
                <a:spcPct val="150000"/>
              </a:lnSpc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Электронная документация и </a:t>
            </a:r>
            <a:r>
              <a:rPr lang="ru-RU" sz="1600" dirty="0" err="1" smtClean="0">
                <a:latin typeface="PT Sans" panose="020B0503020203020204" pitchFamily="34" charset="-52"/>
              </a:rPr>
              <a:t>цифровизация</a:t>
            </a:r>
            <a:r>
              <a:rPr lang="ru-RU" sz="1600" dirty="0" smtClean="0">
                <a:latin typeface="PT Sans" panose="020B0503020203020204" pitchFamily="34" charset="-52"/>
              </a:rPr>
              <a:t> всех данных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58" y="2590896"/>
            <a:ext cx="5906681" cy="42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МОДУЛИ СИСТЕМЫ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76" y="3338859"/>
            <a:ext cx="1290496" cy="12904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73758" y="2092459"/>
            <a:ext cx="3264085" cy="4798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</a:t>
            </a:r>
            <a:r>
              <a:rPr lang="ru-RU" dirty="0" smtClean="0"/>
              <a:t>телефония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3758" y="3498526"/>
            <a:ext cx="3264085" cy="698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ERP </a:t>
            </a:r>
            <a:r>
              <a:rPr lang="ru-RU" dirty="0" smtClean="0"/>
              <a:t>система по отключениям и аварийным работам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3759" y="2731960"/>
            <a:ext cx="3264084" cy="6068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Общегородская </a:t>
            </a:r>
            <a:r>
              <a:rPr lang="en-US" dirty="0" smtClean="0"/>
              <a:t>CRM </a:t>
            </a:r>
            <a:r>
              <a:rPr lang="ru-RU" dirty="0" smtClean="0"/>
              <a:t>система по обращениям граждан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3757" y="4356411"/>
            <a:ext cx="3264085" cy="497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информирования жителей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3757" y="5013786"/>
            <a:ext cx="3264085" cy="630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отчетности и прогнозирования инцидентов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3756" y="5804367"/>
            <a:ext cx="3264086" cy="585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контроля ЖКХ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5855" y="1593918"/>
            <a:ext cx="333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Внутренние модули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14610" y="2092458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 </a:t>
            </a:r>
            <a:r>
              <a:rPr lang="ru-RU" dirty="0" smtClean="0"/>
              <a:t>счетчики и интернет вещей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046707" y="1593918"/>
            <a:ext cx="333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Модули интеграции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14609" y="2861167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ГИСЖКХ и Реформа ЖКХ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14608" y="3629876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Системы автоматической фиксации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14608" y="4398585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Билинговые</a:t>
            </a:r>
            <a:r>
              <a:rPr lang="ru-RU" dirty="0" smtClean="0"/>
              <a:t> центры по приему платежей за ЖКУ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14608" y="5218666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 </a:t>
            </a:r>
            <a:r>
              <a:rPr lang="ru-RU" dirty="0" smtClean="0"/>
              <a:t>для объединения с другими системами</a:t>
            </a:r>
            <a:endParaRPr lang="ru-RU" dirty="0"/>
          </a:p>
        </p:txBody>
      </p:sp>
      <p:cxnSp>
        <p:nvCxnSpPr>
          <p:cNvPr id="20" name="Соединительная линия уступом 19"/>
          <p:cNvCxnSpPr>
            <a:stCxn id="5" idx="3"/>
            <a:endCxn id="3" idx="1"/>
          </p:cNvCxnSpPr>
          <p:nvPr/>
        </p:nvCxnSpPr>
        <p:spPr>
          <a:xfrm>
            <a:off x="4037843" y="2332376"/>
            <a:ext cx="1393133" cy="1651731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8" idx="3"/>
            <a:endCxn id="3" idx="1"/>
          </p:cNvCxnSpPr>
          <p:nvPr/>
        </p:nvCxnSpPr>
        <p:spPr>
          <a:xfrm>
            <a:off x="4037843" y="3035410"/>
            <a:ext cx="1393133" cy="948697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7" idx="3"/>
            <a:endCxn id="3" idx="1"/>
          </p:cNvCxnSpPr>
          <p:nvPr/>
        </p:nvCxnSpPr>
        <p:spPr>
          <a:xfrm>
            <a:off x="4037843" y="3847635"/>
            <a:ext cx="1393133" cy="136472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9" idx="3"/>
            <a:endCxn id="3" idx="1"/>
          </p:cNvCxnSpPr>
          <p:nvPr/>
        </p:nvCxnSpPr>
        <p:spPr>
          <a:xfrm flipV="1">
            <a:off x="4037842" y="3984107"/>
            <a:ext cx="1393134" cy="621158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0" idx="3"/>
            <a:endCxn id="3" idx="1"/>
          </p:cNvCxnSpPr>
          <p:nvPr/>
        </p:nvCxnSpPr>
        <p:spPr>
          <a:xfrm flipV="1">
            <a:off x="4037842" y="3984107"/>
            <a:ext cx="1393134" cy="1345136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1" idx="3"/>
            <a:endCxn id="3" idx="1"/>
          </p:cNvCxnSpPr>
          <p:nvPr/>
        </p:nvCxnSpPr>
        <p:spPr>
          <a:xfrm flipV="1">
            <a:off x="4037842" y="3984107"/>
            <a:ext cx="1393134" cy="2112768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3" idx="1"/>
            <a:endCxn id="3" idx="3"/>
          </p:cNvCxnSpPr>
          <p:nvPr/>
        </p:nvCxnSpPr>
        <p:spPr>
          <a:xfrm rot="10800000" flipV="1">
            <a:off x="6721472" y="2412209"/>
            <a:ext cx="1393138" cy="1571898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5" idx="1"/>
            <a:endCxn id="3" idx="3"/>
          </p:cNvCxnSpPr>
          <p:nvPr/>
        </p:nvCxnSpPr>
        <p:spPr>
          <a:xfrm rot="10800000" flipV="1">
            <a:off x="6721473" y="3180917"/>
            <a:ext cx="1393137" cy="803189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6" idx="1"/>
            <a:endCxn id="3" idx="3"/>
          </p:cNvCxnSpPr>
          <p:nvPr/>
        </p:nvCxnSpPr>
        <p:spPr>
          <a:xfrm rot="10800000" flipV="1">
            <a:off x="6721472" y="3949627"/>
            <a:ext cx="1393136" cy="34480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7" idx="1"/>
            <a:endCxn id="3" idx="3"/>
          </p:cNvCxnSpPr>
          <p:nvPr/>
        </p:nvCxnSpPr>
        <p:spPr>
          <a:xfrm rot="10800000">
            <a:off x="6721472" y="3984108"/>
            <a:ext cx="1393136" cy="734229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8" idx="1"/>
            <a:endCxn id="3" idx="3"/>
          </p:cNvCxnSpPr>
          <p:nvPr/>
        </p:nvCxnSpPr>
        <p:spPr>
          <a:xfrm rot="10800000">
            <a:off x="6721472" y="3984107"/>
            <a:ext cx="1393136" cy="1554310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КАК ЭТО РАБОТАЕТ?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612" y="2785776"/>
            <a:ext cx="292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Происходит аварийное или плановое отключение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05" y="1941355"/>
            <a:ext cx="960315" cy="445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6355" y="2794667"/>
            <a:ext cx="23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Информация поступает в диспетчерскую службу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00" y="1941355"/>
            <a:ext cx="960315" cy="445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93507" y="2794667"/>
            <a:ext cx="23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Диспетчер заносит информацию в систему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03" y="3661841"/>
            <a:ext cx="805194" cy="805194"/>
          </a:xfrm>
          <a:prstGeom prst="rect">
            <a:avLst/>
          </a:prstGeom>
        </p:spPr>
      </p:pic>
      <p:cxnSp>
        <p:nvCxnSpPr>
          <p:cNvPr id="16" name="Соединительная линия уступом 15"/>
          <p:cNvCxnSpPr>
            <a:stCxn id="14" idx="2"/>
            <a:endCxn id="15" idx="3"/>
          </p:cNvCxnSpPr>
          <p:nvPr/>
        </p:nvCxnSpPr>
        <p:spPr>
          <a:xfrm rot="5400000">
            <a:off x="8167600" y="1648885"/>
            <a:ext cx="746551" cy="4084555"/>
          </a:xfrm>
          <a:prstGeom prst="bentConnector2">
            <a:avLst/>
          </a:prstGeom>
          <a:ln w="57150">
            <a:solidFill>
              <a:srgbClr val="34A85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244" y="6016976"/>
            <a:ext cx="23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Оповещение на компьютеры 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9095" y="6030942"/>
            <a:ext cx="2013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PT Sans" panose="020B0503020203020204" pitchFamily="34" charset="-52"/>
              </a:rPr>
              <a:t>Обзвон</a:t>
            </a:r>
            <a:r>
              <a:rPr lang="ru-RU" sz="1400" b="1" dirty="0" smtClean="0">
                <a:latin typeface="PT Sans" panose="020B0503020203020204" pitchFamily="34" charset="-52"/>
              </a:rPr>
              <a:t> ответственных лиц в администрации, УК и РСО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97635" y="6030942"/>
            <a:ext cx="2379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Оповещение мобильные приложения для руководителей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5635" y="6030942"/>
            <a:ext cx="2013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PT Sans" panose="020B0503020203020204" pitchFamily="34" charset="-52"/>
              </a:rPr>
              <a:t>Обзвон</a:t>
            </a:r>
            <a:r>
              <a:rPr lang="ru-RU" sz="1400" b="1" dirty="0" smtClean="0">
                <a:latin typeface="PT Sans" panose="020B0503020203020204" pitchFamily="34" charset="-52"/>
              </a:rPr>
              <a:t> социальных объектов и юридических лиц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6248" y="6030942"/>
            <a:ext cx="2013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Адресное оповещение жителей на мобильное приложение и ПК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cxnSp>
        <p:nvCxnSpPr>
          <p:cNvPr id="28" name="Соединительная линия уступом 27"/>
          <p:cNvCxnSpPr>
            <a:stCxn id="15" idx="2"/>
          </p:cNvCxnSpPr>
          <p:nvPr/>
        </p:nvCxnSpPr>
        <p:spPr>
          <a:xfrm rot="5400000">
            <a:off x="3270250" y="2486675"/>
            <a:ext cx="845391" cy="4806111"/>
          </a:xfrm>
          <a:prstGeom prst="bentConnector3">
            <a:avLst>
              <a:gd name="adj1" fmla="val 52142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5" idx="2"/>
          </p:cNvCxnSpPr>
          <p:nvPr/>
        </p:nvCxnSpPr>
        <p:spPr>
          <a:xfrm rot="5400000">
            <a:off x="4374875" y="3579440"/>
            <a:ext cx="833531" cy="2608720"/>
          </a:xfrm>
          <a:prstGeom prst="bentConnector3">
            <a:avLst>
              <a:gd name="adj1" fmla="val 53259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5" idx="2"/>
          </p:cNvCxnSpPr>
          <p:nvPr/>
        </p:nvCxnSpPr>
        <p:spPr>
          <a:xfrm rot="5400000">
            <a:off x="5679235" y="4883800"/>
            <a:ext cx="833531" cy="12700"/>
          </a:xfrm>
          <a:prstGeom prst="bentConnector3">
            <a:avLst>
              <a:gd name="adj1" fmla="val 52172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5" idx="2"/>
          </p:cNvCxnSpPr>
          <p:nvPr/>
        </p:nvCxnSpPr>
        <p:spPr>
          <a:xfrm rot="16200000" flipH="1">
            <a:off x="6832505" y="3730530"/>
            <a:ext cx="833531" cy="2306540"/>
          </a:xfrm>
          <a:prstGeom prst="bentConnector3">
            <a:avLst>
              <a:gd name="adj1" fmla="val 53259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5" idx="2"/>
          </p:cNvCxnSpPr>
          <p:nvPr/>
        </p:nvCxnSpPr>
        <p:spPr>
          <a:xfrm rot="16200000" flipH="1">
            <a:off x="7922811" y="2640223"/>
            <a:ext cx="833531" cy="4487153"/>
          </a:xfrm>
          <a:prstGeom prst="bentConnector3">
            <a:avLst>
              <a:gd name="adj1" fmla="val 53259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78" y="1703794"/>
            <a:ext cx="1043373" cy="1043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77" y="1707509"/>
            <a:ext cx="1037545" cy="1096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57" y="1724359"/>
            <a:ext cx="1030991" cy="10228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9" y="5295915"/>
            <a:ext cx="666962" cy="6669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63" y="5306914"/>
            <a:ext cx="702588" cy="71006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88" y="5295392"/>
            <a:ext cx="706705" cy="7215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89" y="5295605"/>
            <a:ext cx="712827" cy="735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74" y="5306518"/>
            <a:ext cx="684387" cy="7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ПРЕИМУЩЕСТВА ДЛЯ ОРГАНИЗАЦИЙ ЖКХ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4860" y="1658999"/>
            <a:ext cx="39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Экономическая выгода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4860" y="2010517"/>
            <a:ext cx="4348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Снижение экономического ущерба за счет оперативного распространения информации 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PT Sans" panose="020B0503020203020204" pitchFamily="34" charset="-52"/>
              </a:rPr>
              <a:t>Возможность сокращения штата диспетчеров</a:t>
            </a:r>
            <a:endParaRPr lang="ru-RU" sz="1600" dirty="0" smtClean="0">
              <a:latin typeface="PT Sans" panose="020B0503020203020204" pitchFamily="34" charset="-52"/>
            </a:endParaRP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Отсутствие канцелярских расходов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Снижение расходов на оповещение жителей, юр. лиц и социально значимых организаций (школ, больниц и т.д.)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Уход от расходов на содержание разрозненных информационных систем 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Отсутствие затрат на выполнение весенних указов правительства и президента (система уже соответствует выдвигаемым требованиям)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9400" y="1658999"/>
            <a:ext cx="39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Социальный эффект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9400" y="2010517"/>
            <a:ext cx="4348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Снижение количества звонков в диспетчерские службы города и УК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Повышение лояльности за счет получения своевременных уведомлений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Надежный канал для общения с представителями ЖКХ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8235" y="4163844"/>
            <a:ext cx="39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Повышение эффективности работы организации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9400" y="4810175"/>
            <a:ext cx="4348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Наличие мобильного приложения для руководителя и выездных бригад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Полная и достоверная информация по всем ремонтным работам в городе и контроль над их выполнением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PT Sans" panose="020B05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1" y="1658998"/>
            <a:ext cx="1120415" cy="1120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10" y="1658997"/>
            <a:ext cx="1111523" cy="1120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10" y="4211896"/>
            <a:ext cx="1111523" cy="11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ОПОВЕЩЕНИЯ ДЛЯ ЖИТИЛЕЙ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 title="Контент"/>
          <p:cNvSpPr txBox="1">
            <a:spLocks noChangeAspect="1"/>
          </p:cNvSpPr>
          <p:nvPr/>
        </p:nvSpPr>
        <p:spPr>
          <a:xfrm>
            <a:off x="248265" y="1619340"/>
            <a:ext cx="593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PT Sans" panose="020B0503020203020204" pitchFamily="34" charset="-52"/>
              </a:rPr>
              <a:t>МойДом</a:t>
            </a:r>
            <a:r>
              <a:rPr lang="ru-RU" dirty="0" smtClean="0">
                <a:latin typeface="PT Sans" panose="020B0503020203020204" pitchFamily="34" charset="-52"/>
              </a:rPr>
              <a:t> – это сервис для современной и эффективной коммуникации между представителями ЖКХ и жителями, </a:t>
            </a:r>
            <a:r>
              <a:rPr lang="ru-RU" dirty="0">
                <a:latin typeface="PT Sans" panose="020B0503020203020204" pitchFamily="34" charset="-52"/>
              </a:rPr>
              <a:t>п</a:t>
            </a:r>
            <a:r>
              <a:rPr lang="ru-RU" dirty="0" smtClean="0">
                <a:latin typeface="PT Sans" panose="020B0503020203020204" pitchFamily="34" charset="-52"/>
              </a:rPr>
              <a:t>озволяющий решить большинство вопросов по обслуживанию своего дома.  </a:t>
            </a:r>
            <a:endParaRPr lang="ru-RU" dirty="0">
              <a:latin typeface="PT Sans" panose="020B0503020203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319"/>
            <a:ext cx="5791200" cy="3610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42" y="4024583"/>
            <a:ext cx="960315" cy="445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43" y="5887574"/>
            <a:ext cx="990313" cy="698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247319"/>
            <a:ext cx="228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PT Sans" panose="020B0503020203020204" pitchFamily="34" charset="-52"/>
              </a:rPr>
              <a:t>Многоквартирные дома</a:t>
            </a:r>
          </a:p>
          <a:p>
            <a:r>
              <a:rPr lang="ru-RU" sz="1200" b="1" dirty="0" smtClean="0">
                <a:latin typeface="PT Sans" panose="020B0503020203020204" pitchFamily="34" charset="-52"/>
              </a:rPr>
              <a:t>Индивидуальные дома</a:t>
            </a:r>
          </a:p>
          <a:p>
            <a:r>
              <a:rPr lang="ru-RU" sz="1200" b="1" dirty="0" smtClean="0">
                <a:latin typeface="PT Sans" panose="020B0503020203020204" pitchFamily="34" charset="-52"/>
              </a:rPr>
              <a:t>Социальные объекты</a:t>
            </a:r>
          </a:p>
          <a:p>
            <a:r>
              <a:rPr lang="ru-RU" sz="1200" b="1" dirty="0" smtClean="0">
                <a:latin typeface="PT Sans" panose="020B0503020203020204" pitchFamily="34" charset="-52"/>
              </a:rPr>
              <a:t>Коммерческая недвижимость</a:t>
            </a:r>
            <a:endParaRPr lang="ru-RU" sz="1200" b="1" dirty="0">
              <a:latin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5342" y="3493491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4A853"/>
                </a:solidFill>
                <a:latin typeface="PT Sans" panose="020B0503020203020204" pitchFamily="34" charset="-52"/>
              </a:rPr>
              <a:t>ПОЛУЧАЮТ ИНФОРМАЦИЮ</a:t>
            </a:r>
            <a:endParaRPr lang="ru-RU" sz="1400" b="1" dirty="0">
              <a:solidFill>
                <a:srgbClr val="34A853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5371" y="5364354"/>
            <a:ext cx="188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4A853"/>
                </a:solidFill>
                <a:latin typeface="PT Sans" panose="020B0503020203020204" pitchFamily="34" charset="-52"/>
              </a:rPr>
              <a:t>ВЗАИМОДЕЙСТВИЕ С ОРГАНИЗАЦИЯМИ</a:t>
            </a:r>
            <a:endParaRPr lang="ru-RU" sz="1400" b="1" dirty="0">
              <a:solidFill>
                <a:srgbClr val="34A853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6626" y="5364354"/>
            <a:ext cx="48194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Возможность отправить заявку о проблеме в любую организацию ЖКХ сектора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Участие в общегородских опросах, проводимых администрацией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Общение с представителями УК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5624" y="3219063"/>
            <a:ext cx="4819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Уведомления об отключениях и аварийных работах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Уведомления о внутридомовых работах проводимых УК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Сообщения и отчеты от УК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Городские события и значимые новости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Оповещения от МЧС</a:t>
            </a:r>
            <a:endParaRPr lang="ru-RU" sz="1600" dirty="0">
              <a:latin typeface="PT Sans" panose="020B0503020203020204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26" y="1384279"/>
            <a:ext cx="2482502" cy="14985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42921" y="1766394"/>
            <a:ext cx="241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4A853"/>
                </a:solidFill>
                <a:latin typeface="PT Sans" panose="020B0503020203020204" pitchFamily="34" charset="-52"/>
              </a:rPr>
              <a:t>Бесплатные мобильные приложения и сайт</a:t>
            </a:r>
            <a:endParaRPr lang="ru-RU" sz="1600" dirty="0">
              <a:solidFill>
                <a:srgbClr val="34A853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19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ИНФОРМИРОВАНИЕ НАСЕЛЕНИЯ 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47319" y="1685711"/>
            <a:ext cx="36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О городских событиях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7319" y="2055043"/>
            <a:ext cx="434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Ремонтах дорог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Городских мероприятиях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Сообщения от пресс-службы города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3311" y="1531677"/>
            <a:ext cx="36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Оповещения от МЧС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311" y="1901009"/>
            <a:ext cx="4348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ЧС природного и техногенного характера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Массовая или адресная эвакуация населения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Интеграция со службой 112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7319" y="3429000"/>
            <a:ext cx="369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Проведение опросов и голосований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7319" y="4075331"/>
            <a:ext cx="434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Проведение общегородских опросов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Проведение адресных опросов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Голосования по дому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3311" y="3426776"/>
            <a:ext cx="36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Приемная депутата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3311" y="3796108"/>
            <a:ext cx="4348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Возможность обратиться к депутату через приложение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Система оценки работы депутатов и лояльности электората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7319" y="5172289"/>
            <a:ext cx="36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Информационная поддержка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7319" y="5541621"/>
            <a:ext cx="952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Информационные статьи федерального проекта Школа грамотного потребителя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Статьи по обновлению жилищного законодательства написанные простым языком для обывателя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Юридические статьи по основным вопросам жителей</a:t>
            </a:r>
            <a:endParaRPr lang="ru-RU" sz="1600" dirty="0">
              <a:latin typeface="PT Sans" panose="020B0503020203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" y="1685711"/>
            <a:ext cx="1297927" cy="1256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27" y="1684976"/>
            <a:ext cx="1262517" cy="12625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7" y="3088468"/>
            <a:ext cx="1858896" cy="19429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98" y="3426776"/>
            <a:ext cx="1238346" cy="12482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" y="5224815"/>
            <a:ext cx="1299810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ВАРИАНТЫ РАБОТЫ СИСТЕМЫ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7" y="2517327"/>
            <a:ext cx="2440614" cy="2262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07" y="1702163"/>
            <a:ext cx="413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Распределенная диспетчерская инфраструктура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84326" y="1702163"/>
            <a:ext cx="413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Единая диспетчерская </a:t>
            </a:r>
          </a:p>
          <a:p>
            <a:pPr algn="ctr"/>
            <a:r>
              <a:rPr lang="ru-RU" dirty="0" smtClean="0"/>
              <a:t>инфраструктура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5497" y="5088047"/>
            <a:ext cx="441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Когда в городе у каждой организации своя диспетчерская служба. Система ставится в каждую службу, образуя единый кластер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65392" y="5088047"/>
            <a:ext cx="477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Когда у участников рынка нет своих диспетчерских, а все находится на аутсорсинге у единой диспетчерской службы.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35" y="2517326"/>
            <a:ext cx="2440614" cy="22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ДОСТИГНУТЫЙ ЭФФЕКТ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 title="Контент"/>
          <p:cNvSpPr txBox="1">
            <a:spLocks noChangeAspect="1"/>
          </p:cNvSpPr>
          <p:nvPr/>
        </p:nvSpPr>
        <p:spPr>
          <a:xfrm>
            <a:off x="248265" y="1581728"/>
            <a:ext cx="117077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Программный продукт уже полностью интегрирован в 3 города, заканчивается внедрение в 4 городе.</a:t>
            </a: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Ежемесячно сервисом пользуется более </a:t>
            </a:r>
            <a:r>
              <a:rPr lang="ru-RU" dirty="0" smtClean="0">
                <a:latin typeface="PT Sans" panose="020B0503020203020204" pitchFamily="34" charset="-52"/>
              </a:rPr>
              <a:t>65 </a:t>
            </a:r>
            <a:r>
              <a:rPr lang="ru-RU" dirty="0">
                <a:latin typeface="PT Sans" panose="020B0503020203020204" pitchFamily="34" charset="-52"/>
              </a:rPr>
              <a:t>тыс. уникальных пользователей</a:t>
            </a:r>
            <a:r>
              <a:rPr lang="ru-RU" dirty="0" smtClean="0">
                <a:latin typeface="PT Sans" panose="020B0503020203020204" pitchFamily="34" charset="-52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PT Sans" panose="020B0503020203020204" pitchFamily="34" charset="-52"/>
              </a:rPr>
              <a:t>Более 9 млн. раз люди получили оповещения на мобильные телефоны о плановых отключениях и аварийных ситуациях</a:t>
            </a:r>
            <a:endParaRPr lang="ru-RU" dirty="0">
              <a:latin typeface="PT Sans" panose="020B0503020203020204" pitchFamily="34" charset="-52"/>
            </a:endParaRP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Снижение количества звонков в диспетчерские службы на </a:t>
            </a:r>
            <a:r>
              <a:rPr lang="ru-RU" dirty="0" smtClean="0">
                <a:latin typeface="PT Sans" panose="020B0503020203020204" pitchFamily="34" charset="-52"/>
              </a:rPr>
              <a:t>20%</a:t>
            </a:r>
            <a:endParaRPr lang="ru-RU" dirty="0">
              <a:latin typeface="PT Sans" panose="020B0503020203020204" pitchFamily="34" charset="-52"/>
            </a:endParaRP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Через сервис решено уже более </a:t>
            </a:r>
            <a:r>
              <a:rPr lang="ru-RU" dirty="0" smtClean="0">
                <a:latin typeface="PT Sans" panose="020B0503020203020204" pitchFamily="34" charset="-52"/>
              </a:rPr>
              <a:t>11 </a:t>
            </a:r>
            <a:r>
              <a:rPr lang="ru-RU" dirty="0">
                <a:latin typeface="PT Sans" panose="020B0503020203020204" pitchFamily="34" charset="-52"/>
              </a:rPr>
              <a:t>000 обращений граждан</a:t>
            </a: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Эффективность диспетчеров и ремонтных бригад увеличена за счет инструмента контроля </a:t>
            </a:r>
            <a:r>
              <a:rPr lang="ru-RU" dirty="0" smtClean="0">
                <a:latin typeface="PT Sans" panose="020B0503020203020204" pitchFamily="34" charset="-52"/>
              </a:rPr>
              <a:t>(экономически подтвержденная выгода для организаций)</a:t>
            </a:r>
            <a:endParaRPr lang="ru-RU" dirty="0">
              <a:latin typeface="PT Sans" panose="020B0503020203020204" pitchFamily="34" charset="-52"/>
            </a:endParaRP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Получены положительные отзывы от администраций, МЧС и профильных </a:t>
            </a:r>
            <a:r>
              <a:rPr lang="ru-RU" dirty="0" smtClean="0">
                <a:latin typeface="PT Sans" panose="020B0503020203020204" pitchFamily="34" charset="-52"/>
              </a:rPr>
              <a:t>организаций</a:t>
            </a: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PT Sans" panose="020B0503020203020204" pitchFamily="34" charset="-52"/>
              </a:rPr>
              <a:t>Повышение лояльности населения к органам власти</a:t>
            </a:r>
            <a:endParaRPr lang="ru-RU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41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726</Words>
  <Application>Microsoft Office PowerPoint</Application>
  <PresentationFormat>Широкоэкранный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Trebuchet MS</vt:lpstr>
      <vt:lpstr>Тема Office</vt:lpstr>
      <vt:lpstr>Презентация PowerPoint</vt:lpstr>
      <vt:lpstr>СИСТЕМА ДИСПЕТЧЕРИЗАЦИИ ГОРОДА</vt:lpstr>
      <vt:lpstr>МОДУЛИ СИСТЕМЫ</vt:lpstr>
      <vt:lpstr>КАК ЭТО РАБОТАЕТ?</vt:lpstr>
      <vt:lpstr>ПРЕИМУЩЕСТВА ДЛЯ ОРГАНИЗАЦИЙ ЖКХ</vt:lpstr>
      <vt:lpstr>ОПОВЕЩЕНИЯ ДЛЯ ЖИТИЛЕЙ</vt:lpstr>
      <vt:lpstr>ИНФОРМИРОВАНИЕ НАСЕЛЕНИЯ </vt:lpstr>
      <vt:lpstr>ВАРИАНТЫ РАБОТЫ СИСТЕМЫ</vt:lpstr>
      <vt:lpstr>ДОСТИГНУТЫЙ ЭФФЕКТ</vt:lpstr>
      <vt:lpstr>О НАС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Bobchihin</dc:creator>
  <cp:lastModifiedBy>Vadim Bogomolov</cp:lastModifiedBy>
  <cp:revision>58</cp:revision>
  <dcterms:created xsi:type="dcterms:W3CDTF">2018-05-23T05:53:51Z</dcterms:created>
  <dcterms:modified xsi:type="dcterms:W3CDTF">2018-10-09T11:11:40Z</dcterms:modified>
</cp:coreProperties>
</file>