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0693400" cy="7564438"/>
  <p:notesSz cx="9144000" cy="6858000"/>
  <p:defaultTextStyle>
    <a:defPPr>
      <a:defRPr lang="ru-RU"/>
    </a:defPPr>
    <a:lvl1pPr marL="0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619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239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858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478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8097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717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1336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956" algn="l" defTabSz="10432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50"/>
      </p:cViewPr>
      <p:guideLst>
        <p:guide orient="horz" pos="238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879"/>
            <a:ext cx="9089390" cy="16214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6515"/>
            <a:ext cx="7485380" cy="19331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0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447"/>
            <a:ext cx="2812588" cy="71196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447"/>
            <a:ext cx="8263250" cy="71196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60853"/>
            <a:ext cx="9089390" cy="150238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6132"/>
            <a:ext cx="9089390" cy="165472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6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2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8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7143"/>
            <a:ext cx="5537918" cy="550698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7143"/>
            <a:ext cx="5537919" cy="550698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7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928"/>
            <a:ext cx="9624060" cy="12607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3244"/>
            <a:ext cx="4724775" cy="7056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619" indent="0">
              <a:buNone/>
              <a:defRPr sz="2300" b="1"/>
            </a:lvl2pPr>
            <a:lvl3pPr marL="1043239" indent="0">
              <a:buNone/>
              <a:defRPr sz="2100" b="1"/>
            </a:lvl3pPr>
            <a:lvl4pPr marL="1564858" indent="0">
              <a:buNone/>
              <a:defRPr sz="1800" b="1"/>
            </a:lvl4pPr>
            <a:lvl5pPr marL="2086478" indent="0">
              <a:buNone/>
              <a:defRPr sz="1800" b="1"/>
            </a:lvl5pPr>
            <a:lvl6pPr marL="2608097" indent="0">
              <a:buNone/>
              <a:defRPr sz="1800" b="1"/>
            </a:lvl6pPr>
            <a:lvl7pPr marL="3129717" indent="0">
              <a:buNone/>
              <a:defRPr sz="1800" b="1"/>
            </a:lvl7pPr>
            <a:lvl8pPr marL="3651336" indent="0">
              <a:buNone/>
              <a:defRPr sz="1800" b="1"/>
            </a:lvl8pPr>
            <a:lvl9pPr marL="41729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907"/>
            <a:ext cx="4724775" cy="43583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3244"/>
            <a:ext cx="4726631" cy="7056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619" indent="0">
              <a:buNone/>
              <a:defRPr sz="2300" b="1"/>
            </a:lvl2pPr>
            <a:lvl3pPr marL="1043239" indent="0">
              <a:buNone/>
              <a:defRPr sz="2100" b="1"/>
            </a:lvl3pPr>
            <a:lvl4pPr marL="1564858" indent="0">
              <a:buNone/>
              <a:defRPr sz="1800" b="1"/>
            </a:lvl4pPr>
            <a:lvl5pPr marL="2086478" indent="0">
              <a:buNone/>
              <a:defRPr sz="1800" b="1"/>
            </a:lvl5pPr>
            <a:lvl6pPr marL="2608097" indent="0">
              <a:buNone/>
              <a:defRPr sz="1800" b="1"/>
            </a:lvl6pPr>
            <a:lvl7pPr marL="3129717" indent="0">
              <a:buNone/>
              <a:defRPr sz="1800" b="1"/>
            </a:lvl7pPr>
            <a:lvl8pPr marL="3651336" indent="0">
              <a:buNone/>
              <a:defRPr sz="1800" b="1"/>
            </a:lvl8pPr>
            <a:lvl9pPr marL="41729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8907"/>
            <a:ext cx="4726631" cy="43583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2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177"/>
            <a:ext cx="3518055" cy="128175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77"/>
            <a:ext cx="5977908" cy="645603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929"/>
            <a:ext cx="3518055" cy="5174286"/>
          </a:xfrm>
        </p:spPr>
        <p:txBody>
          <a:bodyPr/>
          <a:lstStyle>
            <a:lvl1pPr marL="0" indent="0">
              <a:buNone/>
              <a:defRPr sz="1600"/>
            </a:lvl1pPr>
            <a:lvl2pPr marL="521619" indent="0">
              <a:buNone/>
              <a:defRPr sz="1400"/>
            </a:lvl2pPr>
            <a:lvl3pPr marL="1043239" indent="0">
              <a:buNone/>
              <a:defRPr sz="1100"/>
            </a:lvl3pPr>
            <a:lvl4pPr marL="1564858" indent="0">
              <a:buNone/>
              <a:defRPr sz="1000"/>
            </a:lvl4pPr>
            <a:lvl5pPr marL="2086478" indent="0">
              <a:buNone/>
              <a:defRPr sz="1000"/>
            </a:lvl5pPr>
            <a:lvl6pPr marL="2608097" indent="0">
              <a:buNone/>
              <a:defRPr sz="1000"/>
            </a:lvl6pPr>
            <a:lvl7pPr marL="3129717" indent="0">
              <a:buNone/>
              <a:defRPr sz="1000"/>
            </a:lvl7pPr>
            <a:lvl8pPr marL="3651336" indent="0">
              <a:buNone/>
              <a:defRPr sz="1000"/>
            </a:lvl8pPr>
            <a:lvl9pPr marL="41729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5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5107"/>
            <a:ext cx="6416040" cy="62511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896"/>
            <a:ext cx="6416040" cy="4538663"/>
          </a:xfrm>
        </p:spPr>
        <p:txBody>
          <a:bodyPr/>
          <a:lstStyle>
            <a:lvl1pPr marL="0" indent="0">
              <a:buNone/>
              <a:defRPr sz="3700"/>
            </a:lvl1pPr>
            <a:lvl2pPr marL="521619" indent="0">
              <a:buNone/>
              <a:defRPr sz="3200"/>
            </a:lvl2pPr>
            <a:lvl3pPr marL="1043239" indent="0">
              <a:buNone/>
              <a:defRPr sz="2700"/>
            </a:lvl3pPr>
            <a:lvl4pPr marL="1564858" indent="0">
              <a:buNone/>
              <a:defRPr sz="2300"/>
            </a:lvl4pPr>
            <a:lvl5pPr marL="2086478" indent="0">
              <a:buNone/>
              <a:defRPr sz="2300"/>
            </a:lvl5pPr>
            <a:lvl6pPr marL="2608097" indent="0">
              <a:buNone/>
              <a:defRPr sz="2300"/>
            </a:lvl6pPr>
            <a:lvl7pPr marL="3129717" indent="0">
              <a:buNone/>
              <a:defRPr sz="2300"/>
            </a:lvl7pPr>
            <a:lvl8pPr marL="3651336" indent="0">
              <a:buNone/>
              <a:defRPr sz="2300"/>
            </a:lvl8pPr>
            <a:lvl9pPr marL="417295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20224"/>
            <a:ext cx="6416040" cy="887770"/>
          </a:xfrm>
        </p:spPr>
        <p:txBody>
          <a:bodyPr/>
          <a:lstStyle>
            <a:lvl1pPr marL="0" indent="0">
              <a:buNone/>
              <a:defRPr sz="1600"/>
            </a:lvl1pPr>
            <a:lvl2pPr marL="521619" indent="0">
              <a:buNone/>
              <a:defRPr sz="1400"/>
            </a:lvl2pPr>
            <a:lvl3pPr marL="1043239" indent="0">
              <a:buNone/>
              <a:defRPr sz="1100"/>
            </a:lvl3pPr>
            <a:lvl4pPr marL="1564858" indent="0">
              <a:buNone/>
              <a:defRPr sz="1000"/>
            </a:lvl4pPr>
            <a:lvl5pPr marL="2086478" indent="0">
              <a:buNone/>
              <a:defRPr sz="1000"/>
            </a:lvl5pPr>
            <a:lvl6pPr marL="2608097" indent="0">
              <a:buNone/>
              <a:defRPr sz="1000"/>
            </a:lvl6pPr>
            <a:lvl7pPr marL="3129717" indent="0">
              <a:buNone/>
              <a:defRPr sz="1000"/>
            </a:lvl7pPr>
            <a:lvl8pPr marL="3651336" indent="0">
              <a:buNone/>
              <a:defRPr sz="1000"/>
            </a:lvl8pPr>
            <a:lvl9pPr marL="41729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928"/>
            <a:ext cx="9624060" cy="1260740"/>
          </a:xfrm>
          <a:prstGeom prst="rect">
            <a:avLst/>
          </a:prstGeom>
        </p:spPr>
        <p:txBody>
          <a:bodyPr vert="horz" lIns="104324" tIns="52162" rIns="104324" bIns="521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5036"/>
            <a:ext cx="9624060" cy="4992179"/>
          </a:xfrm>
          <a:prstGeom prst="rect">
            <a:avLst/>
          </a:prstGeom>
        </p:spPr>
        <p:txBody>
          <a:bodyPr vert="horz" lIns="104324" tIns="52162" rIns="104324" bIns="521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11114"/>
            <a:ext cx="2495127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AA85-FE98-4C0C-8764-C2DCC0C028A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11114"/>
            <a:ext cx="3386243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11114"/>
            <a:ext cx="2495127" cy="402736"/>
          </a:xfrm>
          <a:prstGeom prst="rect">
            <a:avLst/>
          </a:prstGeom>
        </p:spPr>
        <p:txBody>
          <a:bodyPr vert="horz" lIns="104324" tIns="52162" rIns="104324" bIns="521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FA17-8387-46C4-8283-62549FF4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1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23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215" indent="-391215" algn="l" defTabSz="104323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632" indent="-326012" algn="l" defTabSz="104323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049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68" indent="-260810" algn="l" defTabSz="104323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288" indent="-260810" algn="l" defTabSz="104323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907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527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2146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766" indent="-260810" algn="l" defTabSz="10432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619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239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858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478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097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717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336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956" algn="l" defTabSz="10432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M:\Architec\Соловьева\Благоустройство\novgorodskii-kremlj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5" b="19947"/>
          <a:stretch/>
        </p:blipFill>
        <p:spPr bwMode="auto">
          <a:xfrm>
            <a:off x="234132" y="181025"/>
            <a:ext cx="10297144" cy="43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234132" y="4637064"/>
            <a:ext cx="10297144" cy="112409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object 11"/>
          <p:cNvSpPr>
            <a:spLocks noChangeArrowheads="1"/>
          </p:cNvSpPr>
          <p:nvPr/>
        </p:nvSpPr>
        <p:spPr bwMode="auto">
          <a:xfrm>
            <a:off x="234131" y="7145334"/>
            <a:ext cx="8300578" cy="162496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object 11"/>
          <p:cNvSpPr>
            <a:spLocks noChangeArrowheads="1"/>
          </p:cNvSpPr>
          <p:nvPr/>
        </p:nvSpPr>
        <p:spPr bwMode="auto">
          <a:xfrm rot="5400000">
            <a:off x="-989958" y="5917358"/>
            <a:ext cx="2592195" cy="144016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object 11"/>
          <p:cNvSpPr>
            <a:spLocks noChangeArrowheads="1"/>
          </p:cNvSpPr>
          <p:nvPr/>
        </p:nvSpPr>
        <p:spPr bwMode="auto">
          <a:xfrm rot="5400000">
            <a:off x="9171071" y="5965662"/>
            <a:ext cx="2576393" cy="144016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9" name="object 9"/>
          <p:cNvSpPr txBox="1">
            <a:spLocks noChangeArrowheads="1"/>
          </p:cNvSpPr>
          <p:nvPr/>
        </p:nvSpPr>
        <p:spPr bwMode="auto">
          <a:xfrm>
            <a:off x="923868" y="4944592"/>
            <a:ext cx="810711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  <a:ea typeface="PF Din Text Comp Pro"/>
                <a:cs typeface="PF Din Text Comp Pro"/>
              </a:rPr>
              <a:t>НОВЫЕ ВОЗМОЖНОСТИ МУНИЦИПАЛЬНЫХ ОБРАЗОВАНИЙ ПО РЕГУЛИРОВАНИЮ ВОПРОСОВ БЛАГОУСТРОЙСТВА              </a:t>
            </a:r>
          </a:p>
          <a:p>
            <a:pPr marL="12700" algn="ctr"/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  <a:ea typeface="PF Din Text Comp Pro"/>
                <a:cs typeface="PF Din Text Comp Pro"/>
              </a:rPr>
              <a:t>(О РЕАЛИЗАЦИИ ФЗ-463)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  <a:ea typeface="PF Din Text Comp Pro"/>
              <a:cs typeface="PF Din Text Comp Pro"/>
            </a:endParaRPr>
          </a:p>
        </p:txBody>
      </p:sp>
      <p:sp>
        <p:nvSpPr>
          <p:cNvPr id="10" name="object 9"/>
          <p:cNvSpPr txBox="1">
            <a:spLocks noChangeArrowheads="1"/>
          </p:cNvSpPr>
          <p:nvPr/>
        </p:nvSpPr>
        <p:spPr bwMode="auto">
          <a:xfrm>
            <a:off x="954211" y="5929477"/>
            <a:ext cx="7946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endParaRPr lang="ru-RU" sz="2400" dirty="0">
              <a:latin typeface="Arial Narrow" pitchFamily="34" charset="0"/>
              <a:ea typeface="PF Din Text Comp Pro"/>
              <a:cs typeface="PF Din Text Comp Pro"/>
            </a:endParaRPr>
          </a:p>
        </p:txBody>
      </p:sp>
      <p:sp>
        <p:nvSpPr>
          <p:cNvPr id="11" name="object 9"/>
          <p:cNvSpPr txBox="1">
            <a:spLocks noChangeArrowheads="1"/>
          </p:cNvSpPr>
          <p:nvPr/>
        </p:nvSpPr>
        <p:spPr bwMode="auto">
          <a:xfrm>
            <a:off x="9489565" y="7064359"/>
            <a:ext cx="792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  <a:ea typeface="PF Din Text Comp Pro"/>
                <a:cs typeface="PF Din Text Comp Pro"/>
              </a:rPr>
              <a:t>201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  <a:ea typeface="PF Din Text Comp Pro"/>
                <a:cs typeface="PF Din Text Comp Pro"/>
              </a:rPr>
              <a:t>8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  <a:ea typeface="PF Din Text Comp Pro"/>
              <a:cs typeface="PF Din Text Comp Pro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9383959" y="4843744"/>
            <a:ext cx="1003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8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ChangeArrowheads="1"/>
          </p:cNvSpPr>
          <p:nvPr/>
        </p:nvSpPr>
        <p:spPr bwMode="auto">
          <a:xfrm>
            <a:off x="1153865" y="169466"/>
            <a:ext cx="90426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СТАТЬЯ 45.1 СОДЕРЖАНИЕ ПРАВИЛ БЛАГОУСТРОЙСТВА ТЕРРИТОРИИ МУНИЦИПАЛЬНОГО ОБРАЗОВАНИЯ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123" y="965720"/>
            <a:ext cx="103691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1. Правила </a:t>
            </a:r>
            <a:r>
              <a:rPr lang="ru-RU" sz="1400" b="1" dirty="0">
                <a:latin typeface="Arial Narrow" pitchFamily="34" charset="0"/>
              </a:rPr>
              <a:t>благоустройства территории муниципального образования утверждаются представительным органом соответствующего муниципального образования</a:t>
            </a:r>
            <a:r>
              <a:rPr lang="ru-RU" sz="1400" b="1" dirty="0" smtClean="0">
                <a:latin typeface="Arial Narrow" pitchFamily="34" charset="0"/>
              </a:rPr>
              <a:t>.</a:t>
            </a:r>
            <a:endParaRPr lang="ru-RU" sz="1400" b="1" dirty="0">
              <a:latin typeface="Arial Narrow" pitchFamily="34" charset="0"/>
            </a:endParaRPr>
          </a:p>
          <a:p>
            <a:r>
              <a:rPr lang="ru-RU" sz="1400" b="1" dirty="0" smtClean="0">
                <a:latin typeface="Arial Narrow" pitchFamily="34" charset="0"/>
              </a:rPr>
              <a:t>2</a:t>
            </a:r>
            <a:r>
              <a:rPr lang="ru-RU" sz="1400" b="1" dirty="0">
                <a:latin typeface="Arial Narrow" pitchFamily="34" charset="0"/>
              </a:rPr>
              <a:t>. Правила благоустройства территории муниципального образования могут регулировать вопросы:</a:t>
            </a:r>
          </a:p>
          <a:p>
            <a:r>
              <a:rPr lang="ru-RU" sz="1400" b="1" dirty="0">
                <a:latin typeface="Arial Narrow" pitchFamily="34" charset="0"/>
              </a:rPr>
              <a:t>1) содержания территорий общего пользования и порядка пользования такими территориями;</a:t>
            </a:r>
          </a:p>
          <a:p>
            <a:r>
              <a:rPr lang="ru-RU" sz="1400" b="1" dirty="0">
                <a:latin typeface="Arial Narrow" pitchFamily="34" charset="0"/>
              </a:rPr>
              <a:t>2) внешнего вида фасадов и ограждающих конструкций зданий, строений, сооружений;</a:t>
            </a:r>
          </a:p>
          <a:p>
            <a:r>
              <a:rPr lang="ru-RU" sz="1400" b="1" dirty="0">
                <a:latin typeface="Arial Narrow" pitchFamily="34" charset="0"/>
              </a:rPr>
              <a:t>3) проектирования, размещения, содержания и восстановления элементов благоустройства, в том числе после проведения земляных работ;</a:t>
            </a:r>
          </a:p>
          <a:p>
            <a:r>
              <a:rPr lang="ru-RU" sz="1400" b="1" dirty="0">
                <a:latin typeface="Arial Narrow" pitchFamily="34" charset="0"/>
              </a:rPr>
              <a:t>4) организации освещения территории муниципального образования, включая архитектурную подсветку зданий, строений, сооружений;</a:t>
            </a:r>
          </a:p>
          <a:p>
            <a:r>
              <a:rPr lang="ru-RU" sz="1400" b="1" dirty="0">
                <a:latin typeface="Arial Narrow" pitchFamily="34" charset="0"/>
              </a:rPr>
              <a:t>5) организации озеленения территории муниципального образования, включая порядок создания, содержания, восстановления и охраны расположенных в границах населенных пунктов газонов, цветников и иных территорий, занятых травянистыми растениями;</a:t>
            </a:r>
          </a:p>
          <a:p>
            <a:r>
              <a:rPr lang="ru-RU" sz="1400" b="1" dirty="0">
                <a:latin typeface="Arial Narrow" pitchFamily="34" charset="0"/>
              </a:rPr>
              <a:t>6) размещения информации на территории муниципального образования, в том числе установки указателей с наименованиями улиц и номерами домов, вывесок;</a:t>
            </a:r>
          </a:p>
          <a:p>
            <a:r>
              <a:rPr lang="ru-RU" sz="1400" b="1" dirty="0">
                <a:latin typeface="Arial Narrow" pitchFamily="34" charset="0"/>
              </a:rPr>
              <a:t>7) размещения и содержания детских и спортивных площадок, площадок для выгула животных, парковок (парковочных мест), малых архитектурных форм;</a:t>
            </a:r>
          </a:p>
          <a:p>
            <a:r>
              <a:rPr lang="ru-RU" sz="1400" b="1" dirty="0">
                <a:latin typeface="Arial Narrow" pitchFamily="34" charset="0"/>
              </a:rPr>
              <a:t>8) организации пешеходных коммуникаций, в том числе тротуаров, аллей, дорожек, тропинок;</a:t>
            </a:r>
          </a:p>
          <a:p>
            <a:r>
              <a:rPr lang="ru-RU" sz="1400" b="1" dirty="0">
                <a:latin typeface="Arial Narrow" pitchFamily="34" charset="0"/>
              </a:rPr>
              <a:t>9) обустройства территории муниципального образования в целях обеспечения беспрепятственного передвижения по указанной территории инвалидов и других маломобильных групп населения;</a:t>
            </a:r>
          </a:p>
          <a:p>
            <a:r>
              <a:rPr lang="ru-RU" sz="1400" b="1" dirty="0">
                <a:latin typeface="Arial Narrow" pitchFamily="34" charset="0"/>
              </a:rPr>
              <a:t>10) уборки территории муниципального образования, в том числе в зимний период;</a:t>
            </a:r>
          </a:p>
          <a:p>
            <a:r>
              <a:rPr lang="ru-RU" sz="1400" b="1" dirty="0">
                <a:latin typeface="Arial Narrow" pitchFamily="34" charset="0"/>
              </a:rPr>
              <a:t>11) организации стоков ливневых вод;</a:t>
            </a:r>
          </a:p>
          <a:p>
            <a:r>
              <a:rPr lang="ru-RU" sz="1400" b="1" dirty="0">
                <a:latin typeface="Arial Narrow" pitchFamily="34" charset="0"/>
              </a:rPr>
              <a:t>12) порядка проведения земляных работ;</a:t>
            </a:r>
          </a:p>
          <a:p>
            <a:r>
              <a:rPr lang="ru-RU" sz="1400" b="1" dirty="0">
                <a:latin typeface="Arial Narrow" pitchFamily="34" charset="0"/>
              </a:rPr>
              <a:t>13) участия, в том числе финансового, собственников и (или) иных законных владельцев зданий, строений, сооружений, земельных участков (за исключением собственников и (или) иных законных владельцев помещений в многоквартирных домах, земельные участки под которыми не образованы или образованы по границам таких домов) в содержании прилегающих территорий;</a:t>
            </a:r>
          </a:p>
          <a:p>
            <a:r>
              <a:rPr lang="ru-RU" sz="1400" b="1" dirty="0">
                <a:latin typeface="Arial Narrow" pitchFamily="34" charset="0"/>
              </a:rPr>
              <a:t>14) определения границ прилегающих территорий в соответствии с порядком, установленным законом субъекта Российской Федерации;</a:t>
            </a:r>
          </a:p>
          <a:p>
            <a:r>
              <a:rPr lang="ru-RU" sz="1400" b="1" dirty="0">
                <a:latin typeface="Arial Narrow" pitchFamily="34" charset="0"/>
              </a:rPr>
              <a:t>15) праздничного оформления территории муниципального образования;</a:t>
            </a:r>
          </a:p>
          <a:p>
            <a:r>
              <a:rPr lang="ru-RU" sz="1400" b="1" dirty="0">
                <a:latin typeface="Arial Narrow" pitchFamily="34" charset="0"/>
              </a:rPr>
              <a:t>16) порядка участия граждан и организаций в реализации мероприятий по благоустройству территории муниципального образования;</a:t>
            </a:r>
          </a:p>
          <a:p>
            <a:r>
              <a:rPr lang="ru-RU" sz="1400" b="1" dirty="0">
                <a:latin typeface="Arial Narrow" pitchFamily="34" charset="0"/>
              </a:rPr>
              <a:t>17) осуществления контроля за соблюдением правил благоустройства территории муниципального образования.</a:t>
            </a:r>
          </a:p>
          <a:p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ПО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 ВОПРОСОВ БЛАГОУСТРОЙСТВА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074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ChangeArrowheads="1"/>
          </p:cNvSpPr>
          <p:nvPr/>
        </p:nvSpPr>
        <p:spPr bwMode="auto">
          <a:xfrm>
            <a:off x="1098228" y="296218"/>
            <a:ext cx="9042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 defTabSz="914400">
              <a:defRPr/>
            </a:pPr>
            <a:r>
              <a:rPr lang="ru-RU" sz="2000" b="1" kern="0" dirty="0" smtClean="0">
                <a:solidFill>
                  <a:srgbClr val="0070C0"/>
                </a:solidFill>
              </a:rPr>
              <a:t>ФАСАДЫ  ТОРГОВЫХ ЦЕНТРОВ</a:t>
            </a:r>
            <a:endParaRPr lang="ru-RU" sz="2000" b="1" kern="0" dirty="0">
              <a:solidFill>
                <a:srgbClr val="0070C0"/>
              </a:solidFill>
            </a:endParaRPr>
          </a:p>
        </p:txBody>
      </p:sp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ПО РЕГУЛИРОВАНИЮ ВОПРОСОВ БЛАГОУСТРОЙСТВА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2" y="1621978"/>
            <a:ext cx="4959964" cy="31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5" y="4978075"/>
            <a:ext cx="2355623" cy="1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12" y="4993860"/>
            <a:ext cx="2376264" cy="18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2377" y="1104226"/>
            <a:ext cx="4938300" cy="445745"/>
          </a:xfrm>
        </p:spPr>
        <p:txBody>
          <a:bodyPr>
            <a:normAutofit/>
          </a:bodyPr>
          <a:lstStyle/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ПЕРЕНАСЫЩЕНИЕ  ФАСАДОВ  КОНСТРУКЦИЯМИ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346699" y="1104226"/>
            <a:ext cx="5197232" cy="445745"/>
          </a:xfrm>
          <a:prstGeom prst="rect">
            <a:avLst/>
          </a:prstGeom>
        </p:spPr>
        <p:txBody>
          <a:bodyPr vert="horz" lIns="104324" tIns="52162" rIns="104324" bIns="52162" rtlCol="0" anchor="ctr">
            <a:normAutofit/>
          </a:bodyPr>
          <a:lstStyle>
            <a:lvl1pPr algn="ctr" defTabSz="1043239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  ПРИВЕДЕНИЯ  К  ПОРЯДКУ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7" y="1621977"/>
            <a:ext cx="5125224" cy="43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274692" y="949782"/>
            <a:ext cx="0" cy="6168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6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ПО РЕГУЛИРОВАНИЮ ВОПРОСОВ БЛАГОУСТРОЙСТВА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9"/>
          <p:cNvSpPr txBox="1">
            <a:spLocks noChangeArrowheads="1"/>
          </p:cNvSpPr>
          <p:nvPr/>
        </p:nvSpPr>
        <p:spPr bwMode="auto">
          <a:xfrm>
            <a:off x="1153865" y="306090"/>
            <a:ext cx="9042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ФАСАДЫ  МНОГОКВАРТИРНЫХ ДОМОВ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2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621979"/>
            <a:ext cx="4968552" cy="322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68" y="1615764"/>
            <a:ext cx="5108572" cy="41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047513"/>
            <a:ext cx="2484276" cy="18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20" y="5047513"/>
            <a:ext cx="2304256" cy="18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162124" y="1078899"/>
            <a:ext cx="4610274" cy="445745"/>
          </a:xfrm>
        </p:spPr>
        <p:txBody>
          <a:bodyPr>
            <a:noAutofit/>
          </a:bodyPr>
          <a:lstStyle/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ФАСАДЫ  В  НЕПРИГЛЯДНОМ  ВИДЕ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5058668" y="1078899"/>
            <a:ext cx="5452672" cy="445745"/>
          </a:xfrm>
          <a:prstGeom prst="rect">
            <a:avLst/>
          </a:prstGeom>
        </p:spPr>
        <p:txBody>
          <a:bodyPr vert="horz" lIns="104324" tIns="52162" rIns="104324" bIns="52162" rtlCol="0" anchor="ctr">
            <a:normAutofit/>
          </a:bodyPr>
          <a:lstStyle>
            <a:lvl1pPr algn="ctr" defTabSz="1043239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УЛУЧШЕНИЕ  ВНЕШНЕГО  ВИДА  ФАСАДА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74692" y="949782"/>
            <a:ext cx="0" cy="6168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2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ChangeArrowheads="1"/>
          </p:cNvSpPr>
          <p:nvPr/>
        </p:nvSpPr>
        <p:spPr bwMode="auto">
          <a:xfrm>
            <a:off x="1153865" y="276090"/>
            <a:ext cx="9042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ФАСАДЫ  ЗДАНИЙ  СО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ВСТРОЕННЫМИ  НЕЖИЛЫМИ  ПОМЕЩЕНИЯМИ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ПО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 ВОПРОСОВ БЛАГОУСТРОЙСТВА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M:\Architec\Замышляева\!Презентации\Фото для Пскова\Copy (2) of ~115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8" y="1621979"/>
            <a:ext cx="5112568" cy="44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621979"/>
            <a:ext cx="4968552" cy="316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3" y="5023762"/>
            <a:ext cx="2286997" cy="18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00" y="5023762"/>
            <a:ext cx="2484276" cy="18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192377" y="1104226"/>
            <a:ext cx="4938300" cy="445745"/>
          </a:xfrm>
        </p:spPr>
        <p:txBody>
          <a:bodyPr>
            <a:normAutofit/>
          </a:bodyPr>
          <a:lstStyle/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ПЕРЕНАСЫЩЕНИЕ  ФАСАДОВ  КОНСТРУКЦИЯМИ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5520509" y="1104226"/>
            <a:ext cx="5010767" cy="445745"/>
          </a:xfrm>
          <a:prstGeom prst="rect">
            <a:avLst/>
          </a:prstGeom>
        </p:spPr>
        <p:txBody>
          <a:bodyPr vert="horz" lIns="104324" tIns="52162" rIns="104324" bIns="52162" rtlCol="0" anchor="ctr">
            <a:normAutofit/>
          </a:bodyPr>
          <a:lstStyle>
            <a:lvl1pPr algn="ctr" defTabSz="1043239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  ПРИВЕДЕНИЯ  К  ПОРЯДКУ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274692" y="949782"/>
            <a:ext cx="0" cy="6168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0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ChangeArrowheads="1"/>
          </p:cNvSpPr>
          <p:nvPr/>
        </p:nvSpPr>
        <p:spPr bwMode="auto">
          <a:xfrm>
            <a:off x="1128589" y="142330"/>
            <a:ext cx="90426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ПРИМЕР  УЛУЧШЕНИЯ  ВНЕШНЕГО  АРХИТЕКТУРНОГО  ОБЛИКА  МНОГОКВАРТИРНОГО  ЖИЛОГО  ДОМА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ПО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 ВОПРОСОВ БЛАГОУСТРОЙСТВА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117923"/>
            <a:ext cx="10369152" cy="57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ChangeArrowheads="1"/>
          </p:cNvSpPr>
          <p:nvPr/>
        </p:nvSpPr>
        <p:spPr bwMode="auto">
          <a:xfrm>
            <a:off x="1272605" y="142330"/>
            <a:ext cx="90426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СХЕМА ГРАНИЦ  ПРИЛЕГАЮЩИХ  ТЕРРИТОРИЙ  ЗЕМЕЛЬНЫХ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УЧАСТКОВ  ОБЪЕКТОВ  НЕДВИЖИМОСТИ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object 11"/>
          <p:cNvSpPr>
            <a:spLocks noChangeArrowheads="1"/>
          </p:cNvSpPr>
          <p:nvPr/>
        </p:nvSpPr>
        <p:spPr bwMode="auto">
          <a:xfrm>
            <a:off x="0" y="857811"/>
            <a:ext cx="10693399" cy="91971"/>
          </a:xfrm>
          <a:custGeom>
            <a:avLst/>
            <a:gdLst>
              <a:gd name="T0" fmla="*/ 0 w 489585"/>
              <a:gd name="T1" fmla="*/ 0 h 90170"/>
              <a:gd name="T2" fmla="*/ 489585 w 489585"/>
              <a:gd name="T3" fmla="*/ 90170 h 90170"/>
            </a:gdLst>
            <a:ahLst/>
            <a:cxnLst/>
            <a:rect l="T0" t="T1" r="T2" b="T3"/>
            <a:pathLst>
              <a:path w="489585" h="90170">
                <a:moveTo>
                  <a:pt x="0" y="90004"/>
                </a:moveTo>
                <a:lnTo>
                  <a:pt x="489597" y="90004"/>
                </a:lnTo>
                <a:lnTo>
                  <a:pt x="489597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9348" r="67030" b="65504"/>
          <a:stretch>
            <a:fillRect/>
          </a:stretch>
        </p:blipFill>
        <p:spPr bwMode="auto">
          <a:xfrm>
            <a:off x="0" y="2148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67" y="7078663"/>
            <a:ext cx="9695157" cy="4841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1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ПО </a:t>
            </a:r>
            <a:r>
              <a:rPr lang="ru-RU" sz="11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 ВОПРОСОВ БЛАГОУСТРОЙСТВА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99625" y="7072696"/>
            <a:ext cx="993775" cy="48418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117922"/>
            <a:ext cx="10369152" cy="58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9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/>
          <p:cNvSpPr txBox="1">
            <a:spLocks noChangeArrowheads="1"/>
          </p:cNvSpPr>
          <p:nvPr/>
        </p:nvSpPr>
        <p:spPr bwMode="auto">
          <a:xfrm>
            <a:off x="1" y="6732272"/>
            <a:ext cx="10693399" cy="8617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ea typeface="PF Din Text Comp Pro"/>
                <a:cs typeface="Arial" pitchFamily="34" charset="0"/>
              </a:rPr>
              <a:t>СПАСИБО ЗА ВНИМАНИЕ</a:t>
            </a:r>
          </a:p>
          <a:p>
            <a:pPr>
              <a:defRPr/>
            </a:pPr>
            <a:endParaRPr lang="ru-RU" altLang="ru-RU" sz="2400" dirty="0" smtClean="0">
              <a:solidFill>
                <a:srgbClr val="00AEEF"/>
              </a:solidFill>
              <a:latin typeface="Arial" pitchFamily="34" charset="0"/>
              <a:ea typeface="PF Din Text Comp Pro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144462"/>
            <a:ext cx="10386813" cy="6501207"/>
          </a:xfrm>
          <a:prstGeom prst="rect">
            <a:avLst/>
          </a:prstGeom>
          <a:ln cmpd="sng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9338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464</Words>
  <Application>Microsoft Office PowerPoint</Application>
  <PresentationFormat>Произвольный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ПЕРЕНАСЫЩЕНИЕ  ФАСАДОВ  КОНСТРУКЦИЯМИ</vt:lpstr>
      <vt:lpstr>ФАСАДЫ  В  НЕПРИГЛЯДНОМ  ВИДЕ</vt:lpstr>
      <vt:lpstr>ПЕРЕНАСЫЩЕНИЕ  ФАСАДОВ  КОНСТРУКЦИЯМИ</vt:lpstr>
      <vt:lpstr>Презентация PowerPoint</vt:lpstr>
      <vt:lpstr>Презентация PowerPoint</vt:lpstr>
      <vt:lpstr>Презентация PowerPoint</vt:lpstr>
    </vt:vector>
  </TitlesOfParts>
  <Company>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2018-09-27T13:43:58Z</dcterms:created>
  <dcterms:modified xsi:type="dcterms:W3CDTF">2018-09-27T17:51:45Z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