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</p:sldMasterIdLst>
  <p:notesMasterIdLst>
    <p:notesMasterId r:id="rId42"/>
  </p:notesMasterIdLst>
  <p:handoutMasterIdLst>
    <p:handoutMasterId r:id="rId43"/>
  </p:handoutMasterIdLst>
  <p:sldIdLst>
    <p:sldId id="279" r:id="rId3"/>
    <p:sldId id="406" r:id="rId4"/>
    <p:sldId id="372" r:id="rId5"/>
    <p:sldId id="380" r:id="rId6"/>
    <p:sldId id="373" r:id="rId7"/>
    <p:sldId id="420" r:id="rId8"/>
    <p:sldId id="421" r:id="rId9"/>
    <p:sldId id="422" r:id="rId10"/>
    <p:sldId id="407" r:id="rId11"/>
    <p:sldId id="415" r:id="rId12"/>
    <p:sldId id="408" r:id="rId13"/>
    <p:sldId id="409" r:id="rId14"/>
    <p:sldId id="410" r:id="rId15"/>
    <p:sldId id="411" r:id="rId16"/>
    <p:sldId id="423" r:id="rId17"/>
    <p:sldId id="412" r:id="rId18"/>
    <p:sldId id="413" r:id="rId19"/>
    <p:sldId id="414" r:id="rId20"/>
    <p:sldId id="416" r:id="rId21"/>
    <p:sldId id="417" r:id="rId22"/>
    <p:sldId id="418" r:id="rId23"/>
    <p:sldId id="419" r:id="rId24"/>
    <p:sldId id="424" r:id="rId25"/>
    <p:sldId id="425" r:id="rId26"/>
    <p:sldId id="381" r:id="rId27"/>
    <p:sldId id="382" r:id="rId28"/>
    <p:sldId id="383" r:id="rId29"/>
    <p:sldId id="384" r:id="rId30"/>
    <p:sldId id="385" r:id="rId31"/>
    <p:sldId id="426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43" r:id="rId41"/>
  </p:sldIdLst>
  <p:sldSz cx="9144000" cy="6858000" type="screen4x3"/>
  <p:notesSz cx="6784975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B44A1"/>
    <a:srgbClr val="154E8D"/>
    <a:srgbClr val="FFCC66"/>
    <a:srgbClr val="3C458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1" autoAdjust="0"/>
    <p:restoredTop sz="94676" autoAdjust="0"/>
  </p:normalViewPr>
  <p:slideViewPr>
    <p:cSldViewPr>
      <p:cViewPr>
        <p:scale>
          <a:sx n="80" d="100"/>
          <a:sy n="80" d="100"/>
        </p:scale>
        <p:origin x="-864" y="-72"/>
      </p:cViewPr>
      <p:guideLst>
        <p:guide orient="horz" pos="2160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0" d="100"/>
          <a:sy n="40" d="100"/>
        </p:scale>
        <p:origin x="-2706" y="-126"/>
      </p:cViewPr>
      <p:guideLst>
        <p:guide orient="horz" pos="3120"/>
        <p:guide pos="21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3338" y="0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59D4D0D-F44C-4E35-A5D5-E1385BC1F8C9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3338" y="9409113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F31AB93-39BF-4E54-A7BF-19588D157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3338" y="0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6D2AB88-2F45-432B-BEB8-F79CD2472798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7863" y="4705350"/>
            <a:ext cx="542925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3338" y="9409113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0DB8F48-9B29-4D98-8E08-8CFA58B0C3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1B80E-C326-44F6-9DC9-4962DA730405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17016-C8FD-442A-88FA-C24955ED9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8AFE9-A147-4BC5-BCF1-B2E59948A8CC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CCC9C-F99E-4CCF-96C1-5EEA0EEC4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2274A-8479-4A56-A18D-5813AFB45F35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16406-3460-4167-85EF-BBFCC2D4D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22283-E86C-4238-AC11-D3A780A4218F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29A88-C888-4E04-B246-EA949930B8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4B18B-C327-471C-983A-F2349C765766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E0A0B-9A70-480C-82D9-BB022D1B7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56326-95EB-4582-93C2-06DE3B602937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AAB63-57AF-4388-8BB0-9A1C351C8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B9CEB-E85E-4262-9292-46CC979E023B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42A91-19EC-4AA1-9036-5457D4061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D780A-9A8D-4535-B80A-811453DB6D4B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BCFFC-8783-429E-9899-2B4C64A1C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BB70C-65D1-454E-B8DE-78B3AFC862DA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76ADD-E7E0-4481-969A-C76CCEE0F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1196F-92C2-43E5-9EB4-F9A3269D40B3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64EF-3951-4472-BDE6-A759A5390E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64FFA-6A88-48BB-AB36-F093662DFA6A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31485-ECFC-4D67-BED7-EA9D83E8B2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29122-EB85-474A-883E-8CFE79FF1E8C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C19E2-8033-41EA-8639-1A7744E683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E19D-F25B-492A-AF97-50386190278E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D945-3130-42C3-90B2-851537E6C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FC818-3706-4092-8B5F-7CC387667E53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D3DAA-65AC-40A1-9B34-64E2C2B4B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25897-4641-40A3-8CAA-B7B22AC2B4CC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F7AED-058D-46B9-B74E-04453782BD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45BC-8161-4E46-B02B-320DA21C56E0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0BAB2-226F-4A51-80AB-8BF144CCA8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04733-E558-46F4-888D-EA09D3A90502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7E9A4-0595-4D49-B7D2-3DB8DF468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52618-E537-4193-B769-96A43BCB7D50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9F8D2-57A4-444A-BCA9-C3CFAE1B2A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36A07-8269-49FC-88B9-F84C7F6B8061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3E26E-2E50-4723-B2FD-8CBCBC1EF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52A5F-8FFE-4CD5-8C46-0F3C18767120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EE56A-7704-4C19-90B3-FE0A9EF3F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49D0B-42C3-4D31-9095-A56A8E6674FE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DFD21-1ED8-408A-8140-C09C20A82B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16C03-6AC4-4AD7-818A-064445B5E892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6569B-A4EB-4A89-B692-DF8C9CAA1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F266A6-493B-4101-A937-06C78316276F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F9CAD8-85BC-422E-AAC9-7977619A7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B0803D-45BB-42DB-B82C-759647A83BAB}" type="datetime1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04BCEE-17B2-4F78-954F-B9688538A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:\Users\vv.rahmanov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48038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3028950" y="3429000"/>
            <a:ext cx="5935663" cy="1773238"/>
          </a:xfrm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 fontScale="25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0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муниципального управления </a:t>
            </a:r>
            <a:r>
              <a:rPr lang="ru-RU" sz="1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области социальной политики                 и развития туризма в городе Пскове.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 smtClean="0"/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/>
          </a:p>
          <a:p>
            <a:pPr marL="0" indent="0" algn="r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7652" name="Picture 2" descr="D:\pskov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88913"/>
            <a:ext cx="13684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2895600" y="5229225"/>
            <a:ext cx="6248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Докладчик:  Цецерский Иван Николаевич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Глава города Пскова, 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член Совета при Президенте Российской Федерации 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по развитию местного самоуправления.</a:t>
            </a:r>
          </a:p>
        </p:txBody>
      </p:sp>
      <p:pic>
        <p:nvPicPr>
          <p:cNvPr id="27654" name="Picture 2" descr="http://nashpskov.ru/userfiles/news/2018/01/2815088553a54aa91d27f0e946ab85ed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250" y="476250"/>
            <a:ext cx="51720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488238" cy="635000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Детская игровая площадка</a:t>
            </a:r>
            <a:b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Центра лечебной педагогики</a:t>
            </a:r>
          </a:p>
        </p:txBody>
      </p:sp>
      <p:sp>
        <p:nvSpPr>
          <p:cNvPr id="3686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B08891-F482-45F2-8AE5-87F6619E63CC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6867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" descr="http://media.informpskov.ru/content/2016/10/FMNRc14758424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96975"/>
            <a:ext cx="38163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ttp://media.informpskov.ru/content/2016/10/J8aKL14758424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5050" y="4044950"/>
            <a:ext cx="3887788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8" descr="https://ic.pics.livejournal.com/galderia/16606206/36955/36955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5050" y="1187450"/>
            <a:ext cx="3830638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0" descr="https://i.ytimg.com/vi/4mnRrbNGsg4/mqdefaul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4044950"/>
            <a:ext cx="3887787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668338" y="0"/>
            <a:ext cx="8080375" cy="1052513"/>
          </a:xfrm>
        </p:spPr>
        <p:txBody>
          <a:bodyPr/>
          <a:lstStyle/>
          <a:p>
            <a:r>
              <a:rPr lang="ru-RU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 ранней помощи</a:t>
            </a:r>
            <a:br>
              <a:rPr lang="ru-RU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«Лимпопо»</a:t>
            </a:r>
          </a:p>
        </p:txBody>
      </p:sp>
      <p:sp>
        <p:nvSpPr>
          <p:cNvPr id="3789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97A323-EF14-41B4-8244-D6519F8C9029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7891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http://informpskov.ru/image/1865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7450" y="1349375"/>
            <a:ext cx="3751263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4" descr="http://www.pskov.ru/sites/default/files/galleries/87962/img_73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7450" y="4127500"/>
            <a:ext cx="39751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6" descr="http://map.outfundbel.ru/sites/default/files/%D0%94%D0%B5%D0%BD%D1%8C%20%D0%B7%D0%BD%D0%B0%D0%BD%D0%B8%D0%B9%202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625" y="4149725"/>
            <a:ext cx="412115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http://www.pskovgorod.ru/watermark.php?img=files/files_2015/02_4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5625" y="1281113"/>
            <a:ext cx="4016375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1084263" y="274638"/>
            <a:ext cx="7602537" cy="490537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Профильные детские сады</a:t>
            </a:r>
            <a:b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школы</a:t>
            </a:r>
          </a:p>
        </p:txBody>
      </p:sp>
      <p:sp>
        <p:nvSpPr>
          <p:cNvPr id="389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6F93F7-4916-46E7-88A5-90BA3671AD8E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8915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 descr="http://www.perspektivy.ru/upload/iblock/3bc/2006%2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4588" y="1185863"/>
            <a:ext cx="367665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4" descr="http://nashpskov.ru/userfiles/news/2017/04/13efac3c57c26c5237e6f5d5871945f4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125538"/>
            <a:ext cx="392747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6" descr="http://itd3.mycdn.me/image?id=859785637065&amp;t=20&amp;plc=WEB&amp;tkn=*Wfyn7SfHPBE3d4ZujvOvwKTFWU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4588" y="3860800"/>
            <a:ext cx="3779837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 descr="http://www.pskov.ru/sites/default/files/galleries/72074/img_219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3983038"/>
            <a:ext cx="39274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657225" y="274638"/>
            <a:ext cx="7788275" cy="463550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дистанционного обучения детей                   с ограниченными возможностями здоровья</a:t>
            </a:r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AB3D52-0FA4-4491-81DF-D586A85D0193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9939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https://yt3.ggpht.com/a-/ACSszfFoqCoP53ZPgwm1LYBWYQkR4Di49aIqC1X3Bg=s900-mo-c-c0xffffffff-rj-k-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81163"/>
            <a:ext cx="3935412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https://im0-tub-ru.yandex.net/i?id=31125340e6448a02fcdc5a3092c12437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9313" y="4043363"/>
            <a:ext cx="37861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 descr="http://clp.pskov.ru/downloads/2016/10/2016-17-%D1%83%D1%87.%D0%B3.-%D0%A6%D0%94%D0%9E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2025" y="1125538"/>
            <a:ext cx="383222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657225" y="274638"/>
            <a:ext cx="7788275" cy="463550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 учебного проживания</a:t>
            </a:r>
          </a:p>
        </p:txBody>
      </p:sp>
      <p:sp>
        <p:nvSpPr>
          <p:cNvPr id="4096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CBD7CC-F2AF-482F-A727-1E38CAA2A1F1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40963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http://clp.pskov.ru/downloads/2013/05/%D0%BE%D1%82%D0%B4%D0%B5%D0%BB%D0%B5%D0%BD%D0%B8%D0%B5-%D1%83%D1%87%D0%B5%D0%B1%D0%BD%D0%BE%D0%B3%D0%BE-%D0%BF%D1%80%D0%BE%D0%B6%D0%B8%D0%B2%D0%B0%D0%BD%D0%B8%D1%8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2195513"/>
            <a:ext cx="3789363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4" descr="http://clp.pskov.ru/downloads/2015/12/25.12.2015-%D0%B2%D1%8B%D0%BF%D1%83%D1%81%D0%BA%D0%BD%D0%BE%D0%B9-%D0%B2-%D0%9E%D0%A3%D0%9F-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217613"/>
            <a:ext cx="4291012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6" descr="http://clp.pskov.ru/downloads/2015/12/25.12.2015-%D0%B2%D1%8B%D0%BF%D1%83%D1%81%D0%BA%D0%BD%D0%BE%D0%B9-%D0%B2-%D0%9E%D0%A3%D0%9F-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4090988"/>
            <a:ext cx="421957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263" y="274638"/>
            <a:ext cx="7602537" cy="4635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Схема </a:t>
            </a:r>
            <a:r>
              <a:rPr lang="ru-RU" smtClean="0">
                <a:solidFill>
                  <a:schemeClr val="bg1"/>
                </a:solidFill>
              </a:rPr>
              <a:t>лесопарковой зоны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98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E147D8-F22C-4704-BF1F-126397053C94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41987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97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1484313"/>
            <a:ext cx="8072438" cy="518477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638175" y="274638"/>
            <a:ext cx="7858125" cy="635000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Псковские производственно-интеграционные мастерские для инвалидов </a:t>
            </a:r>
          </a:p>
        </p:txBody>
      </p:sp>
      <p:sp>
        <p:nvSpPr>
          <p:cNvPr id="430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A8827-1211-41E7-B9EB-EAF43F6E1557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43011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" descr="http://www.pskov.ru/sites/default/files/galleries/47275/img_46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063" y="1296988"/>
            <a:ext cx="39703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4" descr="http://www.pskov.ru/sites/default/files/galleries/1390/IMG_52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1063" y="4076700"/>
            <a:ext cx="3970337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6" descr="http://www.pskov.ru/sites/default/files/galleries/15296/img_65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200150"/>
            <a:ext cx="403225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 descr="http://gagauzinfo.md/uploads/posts/2016-03/1458315662_img_907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4076700"/>
            <a:ext cx="403225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427912" cy="635000"/>
          </a:xfrm>
        </p:spPr>
        <p:txBody>
          <a:bodyPr/>
          <a:lstStyle/>
          <a:p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Семинары по обмену опытом</a:t>
            </a:r>
            <a:b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 организации реабилитации инвалидов </a:t>
            </a:r>
          </a:p>
        </p:txBody>
      </p:sp>
      <p:sp>
        <p:nvSpPr>
          <p:cNvPr id="4403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559200-3972-4D92-838A-9BB00D06B06B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44035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2" descr="http://edu.pskov.ru/sites/default/files/novosti/anons._15-16.09.2016._gbou_clp._seminar._ras_doshk._vozra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38" y="3913188"/>
            <a:ext cx="374491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4" descr="http://m.pln24.ru/pictures/1605061848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338" y="1268413"/>
            <a:ext cx="3744912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6" descr="https://static.nevnov.ru/uploads/2017/08/16/orig-15029053357347ff60e47f15dad368188710af6d0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4900" y="1273175"/>
            <a:ext cx="37084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http://m.pln24.ru/prptfiles/big/15233560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6488" y="4057650"/>
            <a:ext cx="3751262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038" y="339725"/>
            <a:ext cx="7602537" cy="4905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привлекается   от 500.000 до 1 миллиона евро</a:t>
            </a:r>
            <a:b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 социальных учреждений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ED6F5F-B71B-4971-824A-006AA69CDF4B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45059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http://www.pskov.ru/sites/default/files/galleries/37857/img_96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96975"/>
            <a:ext cx="38862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4" descr="http://www.pskov.ru/sites/default/files/galleries/87962/img_72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0300" y="1196975"/>
            <a:ext cx="38877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6" descr="http://www.pskovgorod.ru/watermark.php?img=files/files_2015/2_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338" y="4076700"/>
            <a:ext cx="381635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https://static.mvd.ru/upload/site61/document_images/IMG_1384-800x6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0300" y="4076700"/>
            <a:ext cx="3887788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338" y="274638"/>
            <a:ext cx="8018462" cy="561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Планы на перспективу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100" y="1557338"/>
            <a:ext cx="5148263" cy="1323975"/>
          </a:xfrm>
        </p:spPr>
        <p:txBody>
          <a:bodyPr rtlCol="0">
            <a:normAutofit fontScale="62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сопровождаемого проживания, службы амбулаторного сопровождения и ухода инвалидов – будущий совместный проект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лечебной педагогики и Обществом родителей детей-инвалидов с аутизмом.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293286-3C3F-4F80-8EBA-2155870C4768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4608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" descr="https://s14.stc.all.kpcdn.net/share/i/4/789938/wx10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8" y="1125538"/>
            <a:ext cx="360045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4" descr="https://www.miloserdie.ru/wp-content/uploads/2017/12/DSC8349-3.jpg?x41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7363" y="3141663"/>
            <a:ext cx="4564062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1084263" y="260350"/>
            <a:ext cx="7715250" cy="490538"/>
          </a:xfrm>
        </p:spPr>
        <p:txBody>
          <a:bodyPr/>
          <a:lstStyle/>
          <a:p>
            <a:r>
              <a:rPr lang="ru-RU" sz="2400" smtClean="0">
                <a:solidFill>
                  <a:schemeClr val="bg1"/>
                </a:solidFill>
              </a:rPr>
              <a:t>Выгодное приграничное положение</a:t>
            </a:r>
            <a:br>
              <a:rPr lang="ru-RU" sz="2400" smtClean="0">
                <a:solidFill>
                  <a:schemeClr val="bg1"/>
                </a:solidFill>
              </a:rPr>
            </a:br>
            <a:r>
              <a:rPr lang="ru-RU" sz="2400" smtClean="0">
                <a:solidFill>
                  <a:schemeClr val="bg1"/>
                </a:solidFill>
              </a:rPr>
              <a:t> Псковской области</a:t>
            </a:r>
          </a:p>
        </p:txBody>
      </p:sp>
      <p:sp>
        <p:nvSpPr>
          <p:cNvPr id="286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F335D1-EC9E-4A88-AB82-4C1315DEE421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8675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 descr="http://www.newreferat.com/images/referats/34924/image0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7338"/>
            <a:ext cx="4897437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http://www.metallostroy.org/new/gallery/category_54/gallery_2_54_1449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2075" y="1187450"/>
            <a:ext cx="3630613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6" descr="http://economics.pskov.ru/sites/default/files/dsc_09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0175" y="3860800"/>
            <a:ext cx="3635375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338" y="274638"/>
            <a:ext cx="8018462" cy="490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«Социальная деревня</a:t>
            </a:r>
            <a:r>
              <a:rPr lang="ru-RU" dirty="0" smtClean="0">
                <a:solidFill>
                  <a:schemeClr val="bg1"/>
                </a:solidFill>
              </a:rPr>
              <a:t>»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4B0DB3-0B61-42D6-91CE-B5624DA58866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47107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" descr="http://www.as2006.ru/images/stories/news/2014/pskov-prazdnik-dlya-vse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3960812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4" descr="http://businesspskov.ru/pictures/1804281918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119188"/>
            <a:ext cx="40671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6" descr="http://svet33.ru/assets/images/seminar14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3971925"/>
            <a:ext cx="3967162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 descr="https://www.asi.org.ru/wp-content/uploads/2018/08/q7GFHa4jBB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971925"/>
            <a:ext cx="406717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338" y="274638"/>
            <a:ext cx="8018462" cy="490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деревня-SOS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5CF012-5A7C-4729-AB2E-3D0216ABBEF9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48131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2" descr="http://www.pskov.ru/sites/default/files/galleries/6088/DSC_07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76338"/>
            <a:ext cx="3814763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 descr="http://www.pskovgorod.ru/pics/1_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228725"/>
            <a:ext cx="3887787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6" descr="http://www.pskovgorod.ru/files/Timur/Sos/_MG_15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860800"/>
            <a:ext cx="3814763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 descr="http://www.sovprofpskov.ru/wp-content/uploads/pics/msdeti/sos/imgp20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4022725"/>
            <a:ext cx="3887787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50" y="1125538"/>
            <a:ext cx="7696200" cy="574675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093C2A-92D2-4427-857E-32401951EB03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49156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87450" y="298450"/>
            <a:ext cx="67691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             </a:t>
            </a:r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Псков- музей под открытым небом </a:t>
            </a:r>
            <a:endParaRPr lang="ru-RU" sz="28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8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95250"/>
            <a:ext cx="114141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4" descr="http://smolbattle.ru/data/attachments/43/43565-3e5eb66a3ca125980b94eeed24e02a7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3613" y="4005263"/>
            <a:ext cx="368141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6" descr="http://www.pskov.ru/sites/default/files/galleries/99240/a95i84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75" y="1047750"/>
            <a:ext cx="41497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8" descr="http://3.bp.blogspot.com/-QUhdXdRi9BE/VcdCknOZg0I/AAAAAAAAXQk/N8kExwg0bKE/s1600/IMG_48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175" y="4005263"/>
            <a:ext cx="406082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 descr="http://kezling.ru/wp-media/pskov_trip_2_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3613" y="1093788"/>
            <a:ext cx="3681412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561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Пскове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638" y="1484313"/>
            <a:ext cx="5473700" cy="452596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 и выставочных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театра;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концертных зала,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кинотеатра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индустрии развлечений.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туристов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прибывают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Псков с культурно-познавательными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целями.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5CF341-5CEA-4F3B-8D14-B703EEA2259A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0180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65088"/>
            <a:ext cx="1143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2" descr="https://static.tonkosti.ru/tonkosti/table_img/g83/4a4a/554203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076700"/>
            <a:ext cx="34480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4" descr="https://img-fotki.yandex.ru/get/9758/49182183.54d/0_ca5aa_e97d951f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6713" y="1268413"/>
            <a:ext cx="34480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50" y="1125538"/>
            <a:ext cx="7696200" cy="574675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городе Пскове 16 парков и скверов, благоустроенных рекреационных зон.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8C9866-BA18-4131-80F4-BA35400A54BD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1204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87450" y="298450"/>
            <a:ext cx="67691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             </a:t>
            </a:r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Псков- музей под открытым небом </a:t>
            </a:r>
            <a:endParaRPr lang="ru-RU" sz="28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6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95250"/>
            <a:ext cx="114141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2" descr="http://special.informpskov.ru/image/700/1662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140200"/>
            <a:ext cx="3671887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4" descr="http://bibliopskov.ru/img2018/sadd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3938" y="4149725"/>
            <a:ext cx="3621087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6" descr="https://img-fotki.yandex.ru/get/4803/14403785.1c7/0_b34a8_a74313ec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613" y="1628775"/>
            <a:ext cx="36734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8" descr="http://bibliopskov.ru/img2017/sad25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5838" y="1592263"/>
            <a:ext cx="365601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274638"/>
            <a:ext cx="7786687" cy="561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Псковский Кремль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81C682-53E2-4696-90CC-C39B51111CED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2227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4025" y="77788"/>
            <a:ext cx="1143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https://static.tonkosti.ru/images/2/29/%D0%9F%D1%81%D0%BA%D0%BE%D0%B2%D1%81%D0%BA%D0%B8%D0%B9_%D0%9A%D1%80%D0%B5%D0%BC%D0%BB%D1%8C%2C_%D0%B4%D0%B2%D0%BE%D1%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7113" y="3973513"/>
            <a:ext cx="3811587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4" descr="http://img-e.photosight.ru/4ed/6060697_xlar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196975"/>
            <a:ext cx="39004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 descr="http://s2.fotokto.ru/photo/full/327/32751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7113" y="1196975"/>
            <a:ext cx="37830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 descr="http://inpskov.ru/img/cache/217/1920x1320/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4068763"/>
            <a:ext cx="3900488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3" y="136525"/>
            <a:ext cx="7623175" cy="8969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Спасо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-Преображенский Собор 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Мирожского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монастыря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C7E0B7-AC28-43A9-9BA0-9B88F571340D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3251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0563" y="250825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 descr="http://pskovvizit.ru/media/k2/galleries/167/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37150" y="4011613"/>
            <a:ext cx="3725863" cy="2549525"/>
          </a:xfrm>
        </p:spPr>
      </p:pic>
      <p:pic>
        <p:nvPicPr>
          <p:cNvPr id="53254" name="Picture 4" descr="http://s1.fotokto.ru/photo/full/360/36083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196975"/>
            <a:ext cx="37861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6" descr="https://avatars.mds.yandex.net/get-pdb/939428/7dbdaffe-897e-4ece-9a94-c99d914a7973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003675"/>
            <a:ext cx="419735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8" descr="http://s3.fotokto.ru/photo/full/359/35955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1196975"/>
            <a:ext cx="41973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15250" cy="635000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Опыт города Пскова по привлечению инвестиций в реконструкцию памятников  </a:t>
            </a:r>
          </a:p>
        </p:txBody>
      </p:sp>
      <p:sp>
        <p:nvSpPr>
          <p:cNvPr id="542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59EF8B-DE95-47A0-9D48-2BF76E905197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4275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1975" y="215900"/>
            <a:ext cx="83343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2" descr="https://megotel.ru/images/hotels/56420/5dbd77c345b1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3" y="1235075"/>
            <a:ext cx="3976687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4" descr="http://privatarenda.ru/pics/kommercheskaya/2016/Nov/600_161127_1480245606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200150"/>
            <a:ext cx="3706812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6" descr="http://www.tourism.pskov.ru/docs/slider/2017/04/6x1Ju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338" y="3860800"/>
            <a:ext cx="39751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8" descr="http://www.rustur.com.ru/img/storage/images/Hotel/Zol_nab/c0723a57663f2f6139e305ed91c253e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3860800"/>
            <a:ext cx="36480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15250" cy="635000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Двор Подзноева</a:t>
            </a:r>
          </a:p>
        </p:txBody>
      </p:sp>
      <p:sp>
        <p:nvSpPr>
          <p:cNvPr id="5529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31DBB6-C3DD-4398-947C-8D088BA50820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5299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1975" y="215900"/>
            <a:ext cx="83343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Прямоугольник 2"/>
          <p:cNvSpPr>
            <a:spLocks noChangeArrowheads="1"/>
          </p:cNvSpPr>
          <p:nvPr/>
        </p:nvSpPr>
        <p:spPr bwMode="auto">
          <a:xfrm>
            <a:off x="222250" y="1225550"/>
            <a:ext cx="4710113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>
                <a:latin typeface="Times New Roman" pitchFamily="18" charset="0"/>
                <a:cs typeface="Times New Roman" pitchFamily="18" charset="0"/>
              </a:rPr>
              <a:t>Удалось решить несколько задач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1.Сохранить историческое, культурное        и архитектурное  наследие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, имеющее огромное значение и ценность для города  Пскова;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2.Получить современный  ресторанно-гостиничный комплекс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, который по своей стилистике, инфраструктуре и особой атмосфере на сегодня пользуется большой популярностью, как среди жителей города Пскова, так и среди гостей;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Совместить историческое наследие с современными высокотехнологичными разработками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и сделать из этого имиджевый объект, по которому туристы и официальные делегации судят о городе Пскове.</a:t>
            </a:r>
          </a:p>
        </p:txBody>
      </p:sp>
      <p:pic>
        <p:nvPicPr>
          <p:cNvPr id="55302" name="Picture 2" descr="https://i8.photo.2gis.com/images/branch/90/12666373956826308_333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198563"/>
            <a:ext cx="3854450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4" descr="http://fifty-countries-europe.ru/wp-content/uploads/2016/08/%D0%9E%D1%82%D0%B5%D0%BB%D1%8C-%D0%94%D0%B2%D0%BE%D1%80-%D0%9F%D0%BE%D0%B4%D0%B7%D0%BD%D0%BE%D0%B5%D0%B2%D0%B0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7438" y="3903663"/>
            <a:ext cx="38608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263" y="274638"/>
            <a:ext cx="7602537" cy="635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Туристско-рекреационный кластер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«Псковский»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BD4E9B-FD52-4746-B2FE-2E612B0358E5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6323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4" descr="http://businesspskov.ru/prptfiles/big/1404031054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96975"/>
            <a:ext cx="40116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 descr="http://businesspskov.ru/pictures/1404021742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925" y="1260475"/>
            <a:ext cx="3887788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8" descr="http://businesspskov.ru/pictures/1404021750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124325"/>
            <a:ext cx="3960812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10" descr="https://img-fotki.yandex.ru/get/509402/64831740.15/0_170cd4_8717a5b9_or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0925" y="4124325"/>
            <a:ext cx="3744913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35718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350838"/>
            <a:ext cx="7570787" cy="4175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Псков- Город воинской славы</a:t>
            </a:r>
            <a:endParaRPr lang="ru-RU" sz="28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8400" y="1268413"/>
            <a:ext cx="5292725" cy="1512887"/>
          </a:xfrm>
        </p:spPr>
        <p:txBody>
          <a:bodyPr rtlCol="0">
            <a:normAutofit fontScale="25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благоприятными условиями для развития социально значимых проектов и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5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Выгодное географическое положение</a:t>
            </a: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 входит в  маршрут «Серебряное ожерелье городов России» объединяющий исторические города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областные центры, крупные населенные пункты Северо-Запада России.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ru-RU" sz="5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Налаженные связи в рамках международного и межмуниципального сотрудничества</a:t>
            </a: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0B4EE9-1BE4-4B5C-BB01-E113A830A78D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9700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619250" y="3500438"/>
            <a:ext cx="6337300" cy="30829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60960" tIns="60960" rIns="60960" bIns="60960" spcCol="1270"/>
          <a:lstStyle/>
          <a:p>
            <a:pPr algn="just" defTabSz="711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1600" dirty="0"/>
          </a:p>
        </p:txBody>
      </p:sp>
      <p:pic>
        <p:nvPicPr>
          <p:cNvPr id="29702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6550" y="77788"/>
            <a:ext cx="1143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" descr="https://nwpskov.ru/downloads/IMGP09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495675"/>
            <a:ext cx="45370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" descr="http://pers.narod.ru/distr/alru/ps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484313"/>
            <a:ext cx="3097212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263" y="274638"/>
            <a:ext cx="7602537" cy="635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Туристско-рекреационный кластер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«Псковский»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204404-D45B-4B51-968C-DF93A40638B0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7347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5718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2" descr="C:\Users\anna_u\Desktop\корытовский парк схема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1109663"/>
            <a:ext cx="4675187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TextBox 2"/>
          <p:cNvSpPr txBox="1">
            <a:spLocks noChangeArrowheads="1"/>
          </p:cNvSpPr>
          <p:nvPr/>
        </p:nvSpPr>
        <p:spPr bwMode="auto">
          <a:xfrm>
            <a:off x="550863" y="3795713"/>
            <a:ext cx="83105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latin typeface="Times New Roman" pitchFamily="18" charset="0"/>
                <a:cs typeface="Times New Roman" pitchFamily="18" charset="0"/>
              </a:rPr>
              <a:t>Участие Псковской области в федеральной целевой программе развития внутреннего и въездного туризма позволило  увеличить туристический поток в регион до 600 тыс человек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в год, привлечь более 5 млрд частных инвестиций в сферу туризма региона, создать 1-2 тыс дополнительных рабочих мест для жителей области. </a:t>
            </a:r>
          </a:p>
          <a:p>
            <a:pPr algn="just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эксплуатацию введены уже 13 объектов обеспечивающей инфраструктуры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: улицы, парки, набережные, появились новые пешеходные улицы и прогулочные зоны. В рамках реализации проекта на средства инвесторов были открыты новые гостиницы и предприятия питания. </a:t>
            </a:r>
          </a:p>
          <a:p>
            <a:pPr algn="just"/>
            <a:r>
              <a:rPr lang="ru-RU" sz="1600" b="1">
                <a:latin typeface="Times New Roman" pitchFamily="18" charset="0"/>
                <a:cs typeface="Times New Roman" pitchFamily="18" charset="0"/>
              </a:rPr>
              <a:t>Финансирование мероприятий федеральной программы в Псковской области из бюджетов всех уровней составило  2 млрд рублей, из которых более 1,5 млрд рублей — федеральные средства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1116013" y="339725"/>
            <a:ext cx="6707187" cy="490538"/>
          </a:xfrm>
        </p:spPr>
        <p:txBody>
          <a:bodyPr/>
          <a:lstStyle/>
          <a:p>
            <a:r>
              <a:rPr lang="ru-RU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Реконструкция улицы Свердлова </a:t>
            </a:r>
          </a:p>
        </p:txBody>
      </p:sp>
      <p:sp>
        <p:nvSpPr>
          <p:cNvPr id="5837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F737B4-196B-4A50-8E1E-1D5CE6A7B833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8371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2" descr="http://pln-pskov.ru/prptfiles/big/15325252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8550" y="4087813"/>
            <a:ext cx="4027488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http://m.pln24.ru/prptfiles/big/153252500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188" y="4086225"/>
            <a:ext cx="40513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8" descr="http://businesspskov.ru/pictures/1805301610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200150"/>
            <a:ext cx="4067175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0" descr="http://www.pskovgorod.ru/watermark.php?img=files/2018/4_1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0288" y="1152525"/>
            <a:ext cx="40957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900113" y="274638"/>
            <a:ext cx="7786687" cy="490537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Сотрудничество на международном уровне</a:t>
            </a:r>
            <a:b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вопросам благоустройства города Пскова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196975"/>
            <a:ext cx="4321175" cy="504031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Пскова 18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городов-партнеров.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Проекты: 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участия в программе приграничного сотрудничества «Эстония – Латвия - Россия 2007-2013» в городе реализован проект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GreenMan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«Управление зелеными территориями», в рамках которого в центре города был восстановлен Дендропарк, площадью 5 га.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первый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технической документации реставрации Ботанического сада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ливневая канализация, а также проведена инвентаризации 7 зеленых зон в городе Пскова. Общий бюджет проекта составил 42 196 680 рублей, бюджет города Пскова – 4 188 060 рублей (10 процентов от суммы проекта).  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планах города реализация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крупномасштабного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совместного проекта «Сохранение и продвижение культурного и исторического наследия в России и Латвии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рамках Программы приграничного сотрудничества «Россия – Латвия 2014-2020».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EAE999-6A19-4FEF-8D35-AF1B805F2D3F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9396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204788"/>
            <a:ext cx="8334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2" descr="https://walencienne.files.wordpress.com/2014/07/img_1058-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4003675"/>
            <a:ext cx="40513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4" descr="http://pskovvizit.ru/media/k2/galleries/200/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1341438"/>
            <a:ext cx="4187825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827088" y="274638"/>
            <a:ext cx="7200900" cy="635000"/>
          </a:xfrm>
        </p:spPr>
        <p:txBody>
          <a:bodyPr/>
          <a:lstStyle/>
          <a:p>
            <a:r>
              <a:rPr lang="ru-RU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«Усадьба городская Беклешова Н.А.»</a:t>
            </a:r>
          </a:p>
        </p:txBody>
      </p:sp>
      <p:sp>
        <p:nvSpPr>
          <p:cNvPr id="604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049870-59F5-406E-A43A-7B4FFE00699F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60419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2860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2" descr="http://pleskov60.ru/bekleshova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187450"/>
            <a:ext cx="3929062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4" descr="http://pskovgrad.ru/data_images0/pskov1/image_6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913" y="1120775"/>
            <a:ext cx="40020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6" descr="http://m2.informpskov.ru/image/700/17036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4076700"/>
            <a:ext cx="40322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8" descr="http://sundry.wmsite.ru/_mod_files/ce_images/Dom_Bekleshova/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4076700"/>
            <a:ext cx="381635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561263" cy="490537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Псков-столица Международных</a:t>
            </a:r>
            <a:b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Ганзейских Дней	 в 2019 году</a:t>
            </a:r>
          </a:p>
        </p:txBody>
      </p:sp>
      <p:sp>
        <p:nvSpPr>
          <p:cNvPr id="6144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CF8860-A45A-445D-92F9-2E818036D1EE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61443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6" descr="&amp;Vcy; &amp;ocy;&amp;zhcy;&amp;icy;&amp;dcy;&amp;acy;&amp;ncy;&amp;icy;&amp;icy; &amp;Gcy;&amp;acy;&amp;ncy;&amp;zcy;&amp;ycy; Alfa New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27525" y="4144963"/>
            <a:ext cx="4216400" cy="2519362"/>
          </a:xfrm>
        </p:spPr>
      </p:pic>
      <p:pic>
        <p:nvPicPr>
          <p:cNvPr id="61446" name="Picture 13" descr="&amp;Vcy;&amp;iecy;&amp;rcy;&amp;scy;&amp;icy;&amp;yacy; &amp;dcy;&amp;lcy;&amp;yacy; &amp;pcy;&amp;iecy;&amp;chcy;&amp;acy;&amp;tcy;&amp;icy; - &amp;Pcy;&amp;rcy;&amp;ocy;&amp;lcy;&amp;icy;&amp;vcy;&amp;ncy;&amp;ycy;&amp;mcy; &amp;dcy;&amp;ocy;&amp;zhcy;&amp;dcy;&amp;iecy;&amp;mcy; &amp;vcy;&amp;scy;&amp;tcy;&amp;rcy;&amp;iecy;&amp;tcy;&amp;icy;&amp;lcy; &amp;KHcy;&amp;iecy;&amp;rcy;&amp;fcy;&amp;ocy;&amp;rcy;&amp;dcy; &amp;ucy;&amp;chcy;&amp;acy;&amp;scy;&amp;tcy;&amp;ncy;&amp;icy;&amp;kcy;&amp;ocy;&amp;vcy; 33-&amp;khcy; &amp;Mcy;&amp;iecy;&amp;zhcy;&amp;dcy;&amp;ucy;&amp;ncy;&amp;acy;&amp;rcy;&amp;ocy;&amp;dcy;&amp;ncy;&amp;ycy;&amp;khcy; &amp;Gcy;&amp;acy;&amp;ncy;&amp;zcy;&amp;iecy;&amp;jcy;&amp;scy;&amp;kcy;&amp;icy;&amp;khcy; &amp;dcy;&amp;ncy;&amp;iecy;&amp;jcy; &amp;ncy;&amp;ocy;&amp;vcy;&amp;ocy;&amp;gcy;&amp;ocy; &amp;vcy;&amp;rcy;&amp;iecy;&amp;mcy;&amp;iecy;&amp;ncy;&amp;icy; - &amp;Ncy;&amp;ocy;&amp;vcy;&amp;ocy;&amp;scy;&amp;tcy;&amp;icy; - &amp;O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363663"/>
            <a:ext cx="2887662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2" descr="http://media.informpskov.ru/publication/2017/01/3tc5R148473319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1196975"/>
            <a:ext cx="4464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1084263" y="274638"/>
            <a:ext cx="7602537" cy="635000"/>
          </a:xfrm>
        </p:spPr>
        <p:txBody>
          <a:bodyPr/>
          <a:lstStyle/>
          <a:p>
            <a:r>
              <a:rPr lang="en-US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XXXIX </a:t>
            </a: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Международные Ганзейские Дни </a:t>
            </a:r>
            <a:b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г. Пскове  </a:t>
            </a:r>
          </a:p>
        </p:txBody>
      </p:sp>
      <p:sp>
        <p:nvSpPr>
          <p:cNvPr id="62466" name="Объект 2"/>
          <p:cNvSpPr>
            <a:spLocks noGrp="1"/>
          </p:cNvSpPr>
          <p:nvPr>
            <p:ph idx="1"/>
          </p:nvPr>
        </p:nvSpPr>
        <p:spPr>
          <a:xfrm>
            <a:off x="582613" y="1066800"/>
            <a:ext cx="8137525" cy="7493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5 декабря  2014 года  подписан Указ  Президента Российской Федерации В.В. Путина</a:t>
            </a:r>
          </a:p>
          <a:p>
            <a:pPr marL="0" indent="0" algn="ctr">
              <a:buFont typeface="Arial" charset="0"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« О проведении </a:t>
            </a:r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XXXIX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     Международных Ганзейских Дней в г. Пскове в 2019 году»</a:t>
            </a:r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5B13FC-4FF4-4114-85AF-F3463D9EBC64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62468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2" descr="http://www.tourism.pskov.ru/docs/upload/2017/10/%D0%93%D0%B0%D0%BD%D0%B7%D0%B0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913" y="1728788"/>
            <a:ext cx="356711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4" descr="http://media.informpskov.ru/publication/2015/03/xjfhD14267741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340225"/>
            <a:ext cx="394493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6" descr="http://m.pln24.ru/pictures/1606301814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913" y="4340225"/>
            <a:ext cx="362108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8" descr="https://stolbushino.com/wordpress/wp-content/uploads/2016/11/800_45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1728788"/>
            <a:ext cx="3802062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435975" cy="922337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над программой  </a:t>
            </a:r>
            <a:b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XXXIX</a:t>
            </a:r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Международных Ганзейских Дней </a:t>
            </a:r>
            <a:b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г. Пскове </a:t>
            </a:r>
          </a:p>
        </p:txBody>
      </p:sp>
      <p:sp>
        <p:nvSpPr>
          <p:cNvPr id="6349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5BBF09-4A2E-4DEE-AD16-20A3E2E67AD8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63491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2" descr="https://portal-vn.ru/sites/default/files/images/ganza_konkur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196975"/>
            <a:ext cx="395922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4" descr="http://www.pskovgorod.ru/files/Smiganza/Kok/FZ6A47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871913"/>
            <a:ext cx="39592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8" descr="http://www.pskovgorod.ru/files/Smiganza/Kok/FZ6A55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1166813"/>
            <a:ext cx="3960813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10" descr="http://businesspskov.ru/pictures/15070612253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4005263"/>
            <a:ext cx="3960813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475" y="274638"/>
            <a:ext cx="7807325" cy="4968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волонтеров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768378-E505-4C63-82E0-4F908EF4AD6D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64515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 descr="https://im0-tub-ru.yandex.net/i?id=21e128061cfca93eff3a17cd4cd73dfa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96975"/>
            <a:ext cx="3929062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4" descr="http://www.pskovgorod.ru/files/2018/04/05/Image00001%D0%BB%D0%B6%D0%B41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8225" y="1235075"/>
            <a:ext cx="4013200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6" descr="http://pgmcpskov.ru/res/fotozaglav/_img_1500x1000_20/uybw742t3vm.c2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122738"/>
            <a:ext cx="40449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8" descr="http://pskovgorod.ru/watermark.php?img=files/files_2015/LenaZ/illustrations/2017/april/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4178300"/>
            <a:ext cx="39290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362950" cy="665163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Реконструкция улиц </a:t>
            </a:r>
            <a:b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учетом доступной среды</a:t>
            </a:r>
          </a:p>
        </p:txBody>
      </p:sp>
      <p:sp>
        <p:nvSpPr>
          <p:cNvPr id="6553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C5C82B-4E51-4BB9-B0D4-77AF92B7DB53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65539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44475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2" descr="http://www.pskov.ru/sites/default/files/galleries/63804/img_66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1196975"/>
            <a:ext cx="39131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4" descr="https://img-fotki.yandex.ru/get/194778/14403785.22f/0_be08b_80ac0a7c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75" y="4076700"/>
            <a:ext cx="3984625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6" descr="http://m.pln24.ru/prptfiles/big/160405134033258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1196975"/>
            <a:ext cx="39211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 descr="http://m.pln24.ru/prptfiles/big/160405134056774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4064000"/>
            <a:ext cx="3921125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8183562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Прямоугольник 10"/>
          <p:cNvSpPr>
            <a:spLocks noChangeArrowheads="1"/>
          </p:cNvSpPr>
          <p:nvPr/>
        </p:nvSpPr>
        <p:spPr bwMode="auto">
          <a:xfrm>
            <a:off x="1084263" y="400050"/>
            <a:ext cx="788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71563" y="274638"/>
            <a:ext cx="7615237" cy="5111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Благодарим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6565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561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НКО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179388" y="1268413"/>
            <a:ext cx="8888412" cy="1944687"/>
          </a:xfrm>
        </p:spPr>
        <p:txBody>
          <a:bodyPr/>
          <a:lstStyle/>
          <a:p>
            <a:pPr fontAlgn="t"/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В  августе 2018 года в Пскове завершен конкурс на предоставление из городского бюджета субсидий социально ориентированным некоммерческим организациям            на реализацию социальных проектов. </a:t>
            </a:r>
          </a:p>
          <a:p>
            <a:pPr fontAlgn="t"/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Победителями конкурсного отбора признаны четыре организации, каждой из которых будут выделены из бюджета города субсидии в размере 250 тысяч рублей.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6EB6E5-0CE8-4C25-B209-5CE448326708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0724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65088"/>
            <a:ext cx="1143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 descr="http://media.informpskov.ru/content/2017/06/zJhNp14982375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144838"/>
            <a:ext cx="384810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 descr="http://media.informpskov.ru/content/2017/02/bNV3G14861125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144838"/>
            <a:ext cx="3741738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250825" y="1125538"/>
            <a:ext cx="8775700" cy="5746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1800" b="1" u="sng" smtClean="0">
                <a:latin typeface="Times New Roman" pitchFamily="18" charset="0"/>
                <a:cs typeface="Times New Roman" pitchFamily="18" charset="0"/>
              </a:rPr>
              <a:t>Автор проекта: </a:t>
            </a:r>
          </a:p>
          <a:p>
            <a:pPr marL="0" indent="0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Псковская городская организация </a:t>
            </a:r>
          </a:p>
          <a:p>
            <a:pPr marL="0" indent="0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Всероссийской общественной организации ветеранов </a:t>
            </a:r>
          </a:p>
          <a:p>
            <a:pPr marL="0" indent="0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(пенсионеров) войны, труда, вооруженных сил и правоохранительных органов.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162874-32F0-4588-A701-76D985055B17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1748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1979613" y="298450"/>
            <a:ext cx="612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Социальный проект «За все, за все благодарим!»</a:t>
            </a:r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0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95250"/>
            <a:ext cx="114141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2" descr="http://www.pskovgorod.ru/watermark.php?img=files/files_2015/LenaZ/illustrations/2016/12_09_2016/IMGP71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997200"/>
            <a:ext cx="4441825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4" descr="http://vestiternovki.com.ua/wp-content/uploads/2018/05/%D0%BE%D1%81%D0%BD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2997200"/>
            <a:ext cx="3960812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971550" y="1125538"/>
            <a:ext cx="7696200" cy="5746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1800" b="1" u="sng" smtClean="0">
                <a:latin typeface="Times New Roman" pitchFamily="18" charset="0"/>
                <a:cs typeface="Times New Roman" pitchFamily="18" charset="0"/>
              </a:rPr>
              <a:t>Автор проекта: </a:t>
            </a:r>
          </a:p>
          <a:p>
            <a:pPr marL="0" indent="0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Автономная некоммерческая зоозащитная организация «ШАНС».</a:t>
            </a:r>
          </a:p>
          <a:p>
            <a:pPr marL="0" indent="0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Планируется на полученные средства изготовить 66 будок для собак.</a:t>
            </a:r>
            <a:endParaRPr lang="ru-RU" sz="1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DC7D5A-7554-4486-B581-9C1EAC1F2BDE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2772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1763713" y="358775"/>
            <a:ext cx="61214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по   расширению приюта АНЗО «ШАНС»</a:t>
            </a:r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4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95250"/>
            <a:ext cx="114141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2" descr="http://media.pskovlive.ru/files/2017-08-24_09-31-26_84804766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163" y="2349500"/>
            <a:ext cx="2736851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4" descr="http://media.informpskov.ru/content/2016/10/NkORA14773101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6688" y="2295525"/>
            <a:ext cx="61912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971550" y="1125538"/>
            <a:ext cx="7696200" cy="5746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1800" b="1" u="sng" smtClean="0">
                <a:latin typeface="Times New Roman" pitchFamily="18" charset="0"/>
                <a:cs typeface="Times New Roman" pitchFamily="18" charset="0"/>
              </a:rPr>
              <a:t>Автор проекта: </a:t>
            </a:r>
          </a:p>
          <a:p>
            <a:pPr marL="0" indent="0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Автономная некоммерческая организация «Патриот» .</a:t>
            </a:r>
          </a:p>
          <a:p>
            <a:pPr marL="0" indent="0">
              <a:buFont typeface="Arial" charset="0"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Организация проведет подборку юнармейцев в члены отряда «Пост №1» из числа юнармейцев местного отделения ВВПОД «Юнармия» города Пскова. Численность отряда - 100 человек. </a:t>
            </a:r>
            <a:endParaRPr lang="ru-RU" sz="1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FA1ADB-6733-4966-B81B-A6F64268B9EF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3796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763713" y="358775"/>
            <a:ext cx="61214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Социальный проект «Псков. Пост № 1».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3798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95250"/>
            <a:ext cx="114141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2" descr="http://www.psksht.ru/news2017/23042017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124200"/>
            <a:ext cx="42449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4" descr="https://www.nwpskov.ru/downloads/IMGP12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4413" y="3124200"/>
            <a:ext cx="39243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539750" y="1125538"/>
            <a:ext cx="8483600" cy="5746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1800" b="1" u="sng" smtClean="0">
                <a:latin typeface="Times New Roman" pitchFamily="18" charset="0"/>
                <a:cs typeface="Times New Roman" pitchFamily="18" charset="0"/>
              </a:rPr>
              <a:t>Автор проекта: </a:t>
            </a:r>
          </a:p>
          <a:p>
            <a:pPr marL="0" indent="0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Псковская областная организация Общероссийской общественной организации инвалидов «Всероссийское ордена Трудового Красного Знамени общество слепых».</a:t>
            </a:r>
            <a:endParaRPr lang="ru-RU" sz="1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DF7A4F-A1FE-4406-B2DF-3F0053EBCDE8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4820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0325"/>
            <a:ext cx="1143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1273175" y="350838"/>
            <a:ext cx="7750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«Социокультурная реабилитация инвалидов по зрению».</a:t>
            </a:r>
          </a:p>
        </p:txBody>
      </p:sp>
      <p:pic>
        <p:nvPicPr>
          <p:cNvPr id="34822" name="Picture 2" descr="D:\psko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95250"/>
            <a:ext cx="114141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2" descr="http://maiak.by/files/news/8471_big.ts15299922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11463"/>
            <a:ext cx="4321175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4" descr="http://m.pln24.ru/pictures/1312031103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575" y="2997200"/>
            <a:ext cx="392906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274638"/>
            <a:ext cx="7786687" cy="490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Центр лечебной педагогики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84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42F67F-2098-4CEC-B465-CC1AEA013110}" type="slidenum">
              <a:rPr lang="ru-RU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5843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334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 descr="C:\Users\ao.viktorova\Desktop\Новая папка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260350"/>
            <a:ext cx="83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https://i4.photo.2gis.com/images/branch/90/12666373954832894_a6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87450"/>
            <a:ext cx="37877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4" descr="http://clp.pskov.ru/downloads/2018/04/06.04.2018-krasim-yajtsa-14-768x5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025" y="4010025"/>
            <a:ext cx="3960813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 descr="http://clp.pskov.ru/downloads/2016/09/2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9475" y="4010025"/>
            <a:ext cx="405288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http://media.informpskov.ru/content/2017/02/IHPxR148732443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146175"/>
            <a:ext cx="40513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5904</TotalTime>
  <Words>761</Words>
  <Application>Microsoft Office PowerPoint</Application>
  <PresentationFormat>Экран (4:3)</PresentationFormat>
  <Paragraphs>139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Calibri</vt:lpstr>
      <vt:lpstr>Arial</vt:lpstr>
      <vt:lpstr>Times New Roman</vt:lpstr>
      <vt:lpstr>Тема Office</vt:lpstr>
      <vt:lpstr>2_Тема Office</vt:lpstr>
      <vt:lpstr>Слайд 1</vt:lpstr>
      <vt:lpstr>Выгодное приграничное положение  Псковской области</vt:lpstr>
      <vt:lpstr>Псков- Город воинской славы</vt:lpstr>
      <vt:lpstr>Поддержка НКО</vt:lpstr>
      <vt:lpstr> </vt:lpstr>
      <vt:lpstr> </vt:lpstr>
      <vt:lpstr> </vt:lpstr>
      <vt:lpstr> </vt:lpstr>
      <vt:lpstr>Центр лечебной педагогики</vt:lpstr>
      <vt:lpstr>Детская игровая площадка  у Центра лечебной педагогики</vt:lpstr>
      <vt:lpstr>Отделение ранней помощи  «Лимпопо»</vt:lpstr>
      <vt:lpstr>Профильные детские сады  и школы</vt:lpstr>
      <vt:lpstr>Центр дистанционного обучения детей                   с ограниченными возможностями здоровья </vt:lpstr>
      <vt:lpstr>Отделение учебного проживания</vt:lpstr>
      <vt:lpstr>Схема лесопарковой зоны</vt:lpstr>
      <vt:lpstr>Псковские производственно-интеграционные мастерские для инвалидов </vt:lpstr>
      <vt:lpstr>Семинары по обмену опытом  по организации реабилитации инвалидов </vt:lpstr>
      <vt:lpstr>Ежегодно привлекается   от 500.000 до 1 миллиона евро на развитие  социальных учреждений</vt:lpstr>
      <vt:lpstr>Планы на перспективу</vt:lpstr>
      <vt:lpstr>Проект «Социальная деревня» </vt:lpstr>
      <vt:lpstr>«Детская деревня-SOS» </vt:lpstr>
      <vt:lpstr> </vt:lpstr>
      <vt:lpstr>В городе Пскове </vt:lpstr>
      <vt:lpstr> </vt:lpstr>
      <vt:lpstr>Псковский Кремль</vt:lpstr>
      <vt:lpstr>Спасо-Преображенский Собор  Мирожского монастыря</vt:lpstr>
      <vt:lpstr>Опыт города Пскова по привлечению инвестиций в реконструкцию памятников  </vt:lpstr>
      <vt:lpstr>Двор Подзноева</vt:lpstr>
      <vt:lpstr>Туристско-рекреационный кластер  «Псковский»</vt:lpstr>
      <vt:lpstr>Туристско-рекреационный кластер  «Псковский»</vt:lpstr>
      <vt:lpstr>Реконструкция улицы Свердлова </vt:lpstr>
      <vt:lpstr>Сотрудничество на международном уровне по вопросам благоустройства города Пскова</vt:lpstr>
      <vt:lpstr>«Усадьба городская Беклешова Н.А.»</vt:lpstr>
      <vt:lpstr>Псков-столица Международных  Ганзейских Дней  в 2019 году</vt:lpstr>
      <vt:lpstr>XXXIX       Международные Ганзейские Дни  в г. Пскове  </vt:lpstr>
      <vt:lpstr>Работа над программой     XXXIX Международных Ганзейских Дней  в г. Пскове </vt:lpstr>
      <vt:lpstr>Подготовка волонтеров</vt:lpstr>
      <vt:lpstr>Реконструкция улиц  с учетом доступной среды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Левашова Анастасия Олеговна</dc:creator>
  <cp:lastModifiedBy>alec</cp:lastModifiedBy>
  <cp:revision>343</cp:revision>
  <cp:lastPrinted>2018-09-27T05:10:49Z</cp:lastPrinted>
  <dcterms:created xsi:type="dcterms:W3CDTF">2014-09-01T05:30:07Z</dcterms:created>
  <dcterms:modified xsi:type="dcterms:W3CDTF">2018-09-27T10:37:40Z</dcterms:modified>
</cp:coreProperties>
</file>