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325" r:id="rId8"/>
    <p:sldId id="335" r:id="rId9"/>
    <p:sldId id="334" r:id="rId10"/>
    <p:sldId id="333" r:id="rId11"/>
    <p:sldId id="326" r:id="rId12"/>
    <p:sldId id="305" r:id="rId13"/>
    <p:sldId id="311" r:id="rId14"/>
    <p:sldId id="295" r:id="rId15"/>
    <p:sldId id="286" r:id="rId16"/>
    <p:sldId id="316" r:id="rId17"/>
    <p:sldId id="317" r:id="rId18"/>
    <p:sldId id="318" r:id="rId19"/>
    <p:sldId id="290" r:id="rId20"/>
    <p:sldId id="282" r:id="rId21"/>
    <p:sldId id="327" r:id="rId22"/>
    <p:sldId id="328" r:id="rId23"/>
    <p:sldId id="329" r:id="rId24"/>
    <p:sldId id="330" r:id="rId25"/>
    <p:sldId id="331" r:id="rId26"/>
    <p:sldId id="332" r:id="rId27"/>
    <p:sldId id="302" r:id="rId28"/>
    <p:sldId id="26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CC"/>
    <a:srgbClr val="00FF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71" autoAdjust="0"/>
  </p:normalViewPr>
  <p:slideViewPr>
    <p:cSldViewPr>
      <p:cViewPr>
        <p:scale>
          <a:sx n="107" d="100"/>
          <a:sy n="107" d="100"/>
        </p:scale>
        <p:origin x="-173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CAF9-8325-453A-89AB-E2ADAC288B7B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BEFD5-AFA1-4631-9472-A9EE5B23E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2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ru-RU" dirty="0" smtClean="0"/>
              <a:t>благоустройства </a:t>
            </a:r>
            <a:r>
              <a:rPr lang="ru-RU" dirty="0"/>
              <a:t>дворовых пространств жилых домов № 21, 29, 31, 35, 23, 33 по ул. Чкалова </a:t>
            </a:r>
            <a:r>
              <a:rPr lang="ru-RU" dirty="0" smtClean="0"/>
              <a:t>в г. </a:t>
            </a:r>
            <a:r>
              <a:rPr lang="ru-RU" dirty="0"/>
              <a:t>О</a:t>
            </a:r>
            <a:r>
              <a:rPr lang="ru-RU" dirty="0" smtClean="0"/>
              <a:t>ренбурге. Комплексная реконструкци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взаимосвязанной системы открытых пространств внутри жилого </a:t>
            </a:r>
            <a:r>
              <a:rPr lang="ru-RU" dirty="0" smtClean="0"/>
              <a:t>микрорайона. Сложившиеся </a:t>
            </a:r>
            <a:r>
              <a:rPr lang="ru-RU" dirty="0"/>
              <a:t>открытые пространства объединяют дворовые территории </a:t>
            </a:r>
            <a:r>
              <a:rPr lang="ru-RU" dirty="0" smtClean="0"/>
              <a:t>6 домов - 4 </a:t>
            </a:r>
            <a:r>
              <a:rPr lang="ru-RU" dirty="0"/>
              <a:t>шестнадцатиэтажных домов, расположенных перпендикулярно </a:t>
            </a:r>
            <a:r>
              <a:rPr lang="ru-RU" dirty="0" smtClean="0"/>
              <a:t>и 2 </a:t>
            </a:r>
            <a:r>
              <a:rPr lang="ru-RU" dirty="0"/>
              <a:t>девятиэтажных домов, расположенных вдоль </a:t>
            </a:r>
            <a:r>
              <a:rPr lang="ru-RU" dirty="0" smtClean="0"/>
              <a:t>проезда</a:t>
            </a:r>
            <a:r>
              <a:rPr lang="ru-RU" dirty="0"/>
              <a:t>. Благоустройство дворового пространства дало толчок для </a:t>
            </a:r>
            <a:r>
              <a:rPr lang="ru-RU" b="1" dirty="0"/>
              <a:t>перехода от точечного ремонта отдельных элементов к качественному преобразованию </a:t>
            </a:r>
            <a:r>
              <a:rPr lang="ru-RU" b="1" dirty="0" smtClean="0"/>
              <a:t>микрорайона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каждом </a:t>
            </a:r>
            <a:r>
              <a:rPr lang="ru-RU" dirty="0" smtClean="0"/>
              <a:t>дворе предусмотрена </a:t>
            </a:r>
            <a:r>
              <a:rPr lang="ru-RU" dirty="0"/>
              <a:t>своя уникальная история развлечений с преобладанием различных функций. </a:t>
            </a:r>
          </a:p>
          <a:p>
            <a:r>
              <a:rPr lang="ru-RU" b="1" dirty="0" smtClean="0"/>
              <a:t>1)</a:t>
            </a:r>
            <a:r>
              <a:rPr lang="ru-RU" dirty="0" smtClean="0"/>
              <a:t> Двор с преобладанием </a:t>
            </a:r>
            <a:r>
              <a:rPr lang="ru-RU" b="1" dirty="0" smtClean="0"/>
              <a:t>игровой функции </a:t>
            </a:r>
            <a:r>
              <a:rPr lang="ru-RU" dirty="0" smtClean="0"/>
              <a:t>разделен </a:t>
            </a:r>
            <a:r>
              <a:rPr lang="ru-RU" dirty="0"/>
              <a:t>на </a:t>
            </a:r>
            <a:r>
              <a:rPr lang="ru-RU" b="1" dirty="0"/>
              <a:t>три зоны по возрастным группам </a:t>
            </a:r>
            <a:r>
              <a:rPr lang="ru-RU" b="1" dirty="0" smtClean="0"/>
              <a:t>детей - дошкольного </a:t>
            </a:r>
            <a:r>
              <a:rPr lang="ru-RU" b="1" dirty="0"/>
              <a:t>возраста, младших школьников и подростков</a:t>
            </a:r>
            <a:r>
              <a:rPr lang="ru-RU" dirty="0"/>
              <a:t>; зона с размещением большого игрового комплекса «Космос» для всех возрастных групп. В </a:t>
            </a:r>
            <a:r>
              <a:rPr lang="ru-RU" dirty="0" smtClean="0"/>
              <a:t>отдельной зоне размещены качели </a:t>
            </a:r>
            <a:r>
              <a:rPr lang="ru-RU" dirty="0"/>
              <a:t>– </a:t>
            </a:r>
            <a:r>
              <a:rPr lang="ru-RU" dirty="0" smtClean="0"/>
              <a:t>обычные </a:t>
            </a:r>
            <a:r>
              <a:rPr lang="ru-RU" dirty="0"/>
              <a:t>и для детей с ограниченными </a:t>
            </a:r>
            <a:r>
              <a:rPr lang="ru-RU" dirty="0" smtClean="0"/>
              <a:t>возможностями. </a:t>
            </a:r>
            <a:r>
              <a:rPr lang="ru-RU" b="1" dirty="0" smtClean="0"/>
              <a:t>Для сопровождающих взрослых </a:t>
            </a:r>
            <a:r>
              <a:rPr lang="ru-RU" dirty="0" smtClean="0"/>
              <a:t>по </a:t>
            </a:r>
            <a:r>
              <a:rPr lang="ru-RU" dirty="0"/>
              <a:t>соседству с площадками младших </a:t>
            </a:r>
            <a:r>
              <a:rPr lang="ru-RU" dirty="0" smtClean="0"/>
              <a:t>детей расположены </a:t>
            </a:r>
            <a:r>
              <a:rPr lang="ru-RU" b="1" dirty="0"/>
              <a:t>беседки – подиумы </a:t>
            </a:r>
            <a:r>
              <a:rPr lang="ru-RU" dirty="0"/>
              <a:t>с теневым </a:t>
            </a:r>
            <a:r>
              <a:rPr lang="ru-RU" dirty="0" smtClean="0"/>
              <a:t>навесом, в </a:t>
            </a:r>
            <a:r>
              <a:rPr lang="ru-RU" dirty="0"/>
              <a:t>одном из подиумов устроена </a:t>
            </a:r>
            <a:r>
              <a:rPr lang="ru-RU" dirty="0" smtClean="0"/>
              <a:t>библиотека обмена, </a:t>
            </a:r>
            <a:r>
              <a:rPr lang="ru-RU" dirty="0"/>
              <a:t>на </a:t>
            </a:r>
            <a:r>
              <a:rPr lang="ru-RU" dirty="0" smtClean="0"/>
              <a:t>другом размещены тумбы </a:t>
            </a:r>
            <a:r>
              <a:rPr lang="ru-RU" dirty="0"/>
              <a:t>для </a:t>
            </a:r>
            <a:r>
              <a:rPr lang="ru-RU" dirty="0" smtClean="0"/>
              <a:t>различных настольных </a:t>
            </a:r>
            <a:r>
              <a:rPr lang="ru-RU" dirty="0"/>
              <a:t>игр.</a:t>
            </a:r>
          </a:p>
          <a:p>
            <a:r>
              <a:rPr lang="ru-RU" b="1" dirty="0" smtClean="0"/>
              <a:t>2)</a:t>
            </a:r>
            <a:r>
              <a:rPr lang="ru-RU" dirty="0" smtClean="0"/>
              <a:t> Двор со </a:t>
            </a:r>
            <a:r>
              <a:rPr lang="ru-RU" b="1" dirty="0" smtClean="0"/>
              <a:t>спортивной функцией </a:t>
            </a:r>
            <a:r>
              <a:rPr lang="ru-RU" dirty="0" smtClean="0"/>
              <a:t>- универсальная </a:t>
            </a:r>
            <a:r>
              <a:rPr lang="ru-RU" dirty="0"/>
              <a:t>спортивная площадка </a:t>
            </a:r>
            <a:r>
              <a:rPr lang="ru-RU" dirty="0" smtClean="0"/>
              <a:t>для </a:t>
            </a:r>
            <a:r>
              <a:rPr lang="ru-RU" dirty="0"/>
              <a:t>игры в мини футбол, баскетбол, волейбол; уличные тренажеры и площадка для </a:t>
            </a:r>
            <a:r>
              <a:rPr lang="ru-RU" dirty="0" err="1"/>
              <a:t>воркаута</a:t>
            </a:r>
            <a:r>
              <a:rPr lang="ru-RU" dirty="0"/>
              <a:t>; детский спортивный комплекс и комплекс для детей с ограниченными физическими возможностями. Также предусмотрен </a:t>
            </a:r>
            <a:r>
              <a:rPr lang="ru-RU" b="1" dirty="0"/>
              <a:t>подиум и трибуна для </a:t>
            </a:r>
            <a:r>
              <a:rPr lang="ru-RU" b="1" dirty="0" smtClean="0"/>
              <a:t>зрителей</a:t>
            </a:r>
            <a:r>
              <a:rPr lang="ru-RU" dirty="0" smtClean="0"/>
              <a:t> с </a:t>
            </a:r>
            <a:r>
              <a:rPr lang="ru-RU" dirty="0"/>
              <a:t>теневым </a:t>
            </a:r>
            <a:r>
              <a:rPr lang="ru-RU" dirty="0" smtClean="0"/>
              <a:t>навесом и тумбами-столами </a:t>
            </a:r>
            <a:r>
              <a:rPr lang="ru-RU" dirty="0"/>
              <a:t>для настольных игр. </a:t>
            </a:r>
            <a:r>
              <a:rPr lang="ru-RU" b="1" dirty="0" smtClean="0"/>
              <a:t>Торцевая </a:t>
            </a:r>
            <a:r>
              <a:rPr lang="ru-RU" b="1" dirty="0"/>
              <a:t>поверхность </a:t>
            </a:r>
            <a:r>
              <a:rPr lang="ru-RU" b="1" dirty="0" smtClean="0"/>
              <a:t>трибун - для </a:t>
            </a:r>
            <a:r>
              <a:rPr lang="ru-RU" b="1" dirty="0"/>
              <a:t>проведения конкурсов граффити</a:t>
            </a:r>
            <a:r>
              <a:rPr lang="ru-RU" dirty="0"/>
              <a:t>, а так же служит барьером между проезжей частью и спортивным полем. </a:t>
            </a:r>
            <a:r>
              <a:rPr lang="ru-RU" b="1" dirty="0"/>
              <a:t>Для детей</a:t>
            </a:r>
            <a:r>
              <a:rPr lang="ru-RU" dirty="0"/>
              <a:t> дошкольного возраста в этом дворе обустроена </a:t>
            </a:r>
            <a:r>
              <a:rPr lang="ru-RU" b="1" dirty="0"/>
              <a:t>площадка</a:t>
            </a:r>
            <a:r>
              <a:rPr lang="ru-RU" dirty="0"/>
              <a:t> с размещением песочного дворика, небольших горок, различных качалок и каруселей с качелями, которые вынесены в отдельную зону.</a:t>
            </a:r>
          </a:p>
          <a:p>
            <a:r>
              <a:rPr lang="ru-RU" b="1" dirty="0" smtClean="0"/>
              <a:t>3)</a:t>
            </a:r>
            <a:r>
              <a:rPr lang="ru-RU" dirty="0" smtClean="0"/>
              <a:t> </a:t>
            </a:r>
            <a:r>
              <a:rPr lang="ru-RU" dirty="0"/>
              <a:t>Центральный </a:t>
            </a:r>
            <a:r>
              <a:rPr lang="ru-RU" dirty="0" smtClean="0"/>
              <a:t>двор – </a:t>
            </a:r>
            <a:r>
              <a:rPr lang="ru-RU" dirty="0"/>
              <a:t>на его территорию </a:t>
            </a:r>
            <a:r>
              <a:rPr lang="ru-RU" b="1" dirty="0"/>
              <a:t>не выходят подъезды </a:t>
            </a:r>
            <a:r>
              <a:rPr lang="ru-RU" dirty="0"/>
              <a:t>прилегающих </a:t>
            </a:r>
            <a:r>
              <a:rPr lang="ru-RU" dirty="0" smtClean="0"/>
              <a:t>домов, стал </a:t>
            </a:r>
            <a:r>
              <a:rPr lang="ru-RU" b="1" dirty="0" smtClean="0"/>
              <a:t>тихой </a:t>
            </a:r>
            <a:r>
              <a:rPr lang="ru-RU" b="1" dirty="0"/>
              <a:t>зоной на каждый день и зоной массовых мероприятий</a:t>
            </a:r>
            <a:r>
              <a:rPr lang="ru-RU" dirty="0"/>
              <a:t>. </a:t>
            </a:r>
            <a:r>
              <a:rPr lang="ru-RU" dirty="0" smtClean="0"/>
              <a:t>Для </a:t>
            </a:r>
            <a:r>
              <a:rPr lang="ru-RU" dirty="0"/>
              <a:t>проведения дворовых праздников проектом предусмотрена сцена и три подиума с навесами. В зимнее время года на этой площади предполагается размещение новогодней ёлки микрорайонного значения. </a:t>
            </a:r>
            <a:r>
              <a:rPr lang="ru-RU" dirty="0" smtClean="0"/>
              <a:t>Масштабное </a:t>
            </a:r>
            <a:r>
              <a:rPr lang="ru-RU" dirty="0"/>
              <a:t>озеленение всех дворовых пространств.</a:t>
            </a:r>
          </a:p>
          <a:p>
            <a:r>
              <a:rPr lang="ru-RU" b="1" dirty="0" smtClean="0"/>
              <a:t>4)</a:t>
            </a:r>
            <a:r>
              <a:rPr lang="ru-RU" dirty="0" smtClean="0"/>
              <a:t> </a:t>
            </a:r>
            <a:r>
              <a:rPr lang="ru-RU" b="1" dirty="0" smtClean="0"/>
              <a:t>Пешеходная </a:t>
            </a:r>
            <a:r>
              <a:rPr lang="ru-RU" b="1" dirty="0" err="1" smtClean="0"/>
              <a:t>прогулочно</a:t>
            </a:r>
            <a:r>
              <a:rPr lang="ru-RU" b="1" dirty="0" smtClean="0"/>
              <a:t>-досуговая зона </a:t>
            </a:r>
            <a:r>
              <a:rPr lang="ru-RU" dirty="0" smtClean="0"/>
              <a:t>организована в </a:t>
            </a:r>
            <a:r>
              <a:rPr lang="ru-RU" dirty="0"/>
              <a:t>виде бульвара, соединяющего все направления движения и кольцевой велодорожки. </a:t>
            </a:r>
            <a:r>
              <a:rPr lang="ru-RU" dirty="0" smtClean="0"/>
              <a:t>В </a:t>
            </a:r>
            <a:r>
              <a:rPr lang="ru-RU" dirty="0"/>
              <a:t>центре закольцованной аллеи </a:t>
            </a:r>
            <a:r>
              <a:rPr lang="ru-RU" dirty="0" smtClean="0"/>
              <a:t>- </a:t>
            </a:r>
            <a:r>
              <a:rPr lang="ru-RU" dirty="0"/>
              <a:t>лабиринт для подвижных игр и уличная мебель, которая выполнена как приветственное слово «HELLO». Надпись является визитной карточкой квартала. Данная аллея находится выше уровня дворовых пространств</a:t>
            </a:r>
            <a:r>
              <a:rPr lang="ru-RU" dirty="0" smtClean="0"/>
              <a:t>, связь </a:t>
            </a:r>
            <a:r>
              <a:rPr lang="ru-RU" dirty="0"/>
              <a:t>между перепадами уровня осуществляется через лестничные марши, оснащенные пандусами для инвалидов и мам с колясками. </a:t>
            </a:r>
            <a:endParaRPr lang="ru-RU" dirty="0" smtClean="0"/>
          </a:p>
          <a:p>
            <a:r>
              <a:rPr lang="ru-RU" b="1" dirty="0" smtClean="0"/>
              <a:t>Связь дворовых пространств</a:t>
            </a:r>
            <a:r>
              <a:rPr lang="ru-RU" dirty="0" smtClean="0"/>
              <a:t>: </a:t>
            </a:r>
            <a:r>
              <a:rPr lang="ru-RU" b="1" dirty="0" smtClean="0"/>
              <a:t>все </a:t>
            </a:r>
            <a:r>
              <a:rPr lang="ru-RU" b="1" dirty="0"/>
              <a:t>дорожки образуют систему пешеходных маршрутов</a:t>
            </a:r>
            <a:r>
              <a:rPr lang="ru-RU" dirty="0"/>
              <a:t>, удобно связывающих между собой шесть домов, с внешними пешеходными связями. </a:t>
            </a:r>
            <a:r>
              <a:rPr lang="ru-RU" dirty="0" smtClean="0"/>
              <a:t>Таким </a:t>
            </a:r>
            <a:r>
              <a:rPr lang="ru-RU" dirty="0"/>
              <a:t>образом, у жителей появилась уникальная возможность пользоваться всеми дворовыми пространствами </a:t>
            </a:r>
            <a:r>
              <a:rPr lang="ru-RU" b="1" dirty="0"/>
              <a:t>без пересечения с автомобилями</a:t>
            </a:r>
            <a:r>
              <a:rPr lang="ru-RU" dirty="0"/>
              <a:t>, гулять и заниматься тем, чем хочется: спортом, отдыхом, различными играми, что очень важно, так как, в первую очередь, двор – это то место, где ребенок проводит свое детство и формируется как личность. </a:t>
            </a:r>
          </a:p>
          <a:p>
            <a:r>
              <a:rPr lang="ru-RU" b="1" dirty="0" smtClean="0"/>
              <a:t>Информационная концепция</a:t>
            </a:r>
            <a:r>
              <a:rPr lang="ru-RU" dirty="0" smtClean="0"/>
              <a:t>: На противоположных точках «променада» установлены конструкции </a:t>
            </a:r>
            <a:r>
              <a:rPr lang="ru-RU" dirty="0"/>
              <a:t>в виде букв «А» и «Я</a:t>
            </a:r>
            <a:r>
              <a:rPr lang="ru-RU" dirty="0" smtClean="0"/>
              <a:t>», которые служат скамьями, символизируют </a:t>
            </a:r>
            <a:r>
              <a:rPr lang="ru-RU" dirty="0"/>
              <a:t>пункты назначения и места встречи людей, а также олицетворяют концепцию проекта </a:t>
            </a:r>
            <a:r>
              <a:rPr lang="ru-RU" b="1" dirty="0"/>
              <a:t>«Наш двор для всех – от А до Я». </a:t>
            </a:r>
            <a:r>
              <a:rPr lang="ru-RU" dirty="0"/>
              <a:t>В центре </a:t>
            </a:r>
            <a:r>
              <a:rPr lang="ru-RU" dirty="0" smtClean="0"/>
              <a:t>двух крайних дворов расположены </a:t>
            </a:r>
            <a:r>
              <a:rPr lang="ru-RU" b="1" dirty="0" smtClean="0"/>
              <a:t>информационные стенды «</a:t>
            </a:r>
            <a:r>
              <a:rPr lang="ru-RU" b="1" dirty="0"/>
              <a:t>А у нас во дворе</a:t>
            </a:r>
            <a:r>
              <a:rPr lang="ru-RU" b="1" dirty="0" smtClean="0"/>
              <a:t>!».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5ABA-CEFC-458A-A8BC-8DC1F51F928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7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63EB-26D2-470E-9BF9-6AE1A7575928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7F19-5BCF-4122-91F7-64A5A8B11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0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9322-8B0A-4809-B442-CC0B67861B04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836D-A5F8-4D12-BD0E-CE738F93B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5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D9A9-4587-4775-8040-8AD42B27F2FD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7750-0934-4D2C-A426-A851D2A46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6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2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4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1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2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1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1100-889C-4CA6-9A15-06B2A965827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954D-B426-4474-B4C7-9A3E4581C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54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5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0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65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84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3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7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62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4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2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2B70-3FF6-45A4-8521-1E0D86EA66A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9BBF-161B-4FA8-9BD4-AC1F65C2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66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97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1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86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14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5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47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33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9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A758-3D09-453D-B4BA-4B38E13F4887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DDCD-75E3-4E34-A676-6CA3456A0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7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12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19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0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2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28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2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7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6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2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E521-12B5-4266-BB1C-485BDA40B435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5E70-99A1-4F06-8CA2-82748A0C9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6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1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8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21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74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8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2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8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E386-E675-49DB-8F93-C44D54B9B844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E7E5-A5EE-4F1E-92C8-99C30C556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5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4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34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86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7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09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9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8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216-AB26-403B-B0DD-9B5413109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9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F1B-83B0-44CF-A0CA-16CA54311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77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F2EB-E1E2-47CE-AB1A-9FAD3D5C6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8D22-1CAD-4813-84F7-EFB6373C2B39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E4C0-04B9-41AA-B453-BCC61F236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61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199-C65B-4A3E-87C4-921006D63A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22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5911-D97F-46D0-A8C1-91775A83F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80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2A54-58B4-4243-AAB6-E7AC06CD06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0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1A4E-CA1D-4C29-86DF-883DCEEAC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7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BA1C-B21C-403B-ABCA-6072B2EC3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30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80DB-DF31-40D1-B5A2-B8354CF76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3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E789-44F7-434E-8C18-7AE8C71E1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51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E67-803F-47EB-8FED-C154291AB2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BFE0-D75D-4E27-877E-257EFE25E6F5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865F-0D02-4DA9-9100-ADC156C93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38A0-E3F7-4765-AB8F-C2CBAD07ECA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87CF-066B-4AA6-A963-C0E80409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3477B2"/>
          </a:fgClr>
          <a:bgClr>
            <a:srgbClr val="3477B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E1492-CA0B-4D5C-ADFF-4AFEDBE380E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CE587-B3F8-45FA-B169-223D88303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5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4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3ACC6577-E1FE-4FCE-BA88-212FE7ED54B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26.09.2018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ilbox@urbaneconomics.r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" y="-103411"/>
            <a:ext cx="9143299" cy="69812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18648" cy="51125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ормативные, технические и методические документы в сфере благоустройства территорий: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овые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вызовы для муниципальных образований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Пузанов 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«Институт экономики города» 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Псков, 28 сентября 2018 г.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A88-7501-443E-8976-D4F2EC9A60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25760"/>
            <a:ext cx="8856984" cy="11430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благоустройству территорий в целях достижения необходимого качества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градостроительной среды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качеству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БГС)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1152128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Обязательны для всех субъектов градостроительной деятельности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Включают совокупность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количественных и качественных показателей по созданию на территориях населенных пунктов БГС, значения показателей, сроки их достижения,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93512"/>
              </p:ext>
            </p:extLst>
          </p:nvPr>
        </p:nvGraphicFramePr>
        <p:xfrm>
          <a:off x="467544" y="2865472"/>
          <a:ext cx="8280921" cy="344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240360"/>
                <a:gridCol w="3528393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БГС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требования к БГС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 требования к БГС (в составе ПЗЗ или правил благоустройства)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Наиболее общие показатели,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значения и сроки достижения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Некоторая детализация: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предусмотренные федеральными требованиями показатели, значения и сроки достижения которых не могут быть ниже значений и позднее сроков, предусмотренных федеральными требованиями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количественные и качественные показатели, их значения и сроки достижения, отражающие региональные приоритеты и возможности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Детализация и привязка к территориям населенных пунктов: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предусмотренные  региональными требованиями показатели, значения и сроки достижения которых  не могут быть ниже значений и позднее сроков, предусмотренных региональными требованиями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количественные и качественные показатели, их значения и сроки достижения, отражающиеся местные приоритеты и возможности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3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980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2628"/>
            <a:ext cx="8856984" cy="99898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Местные требования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качеству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БГС (1)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40769"/>
            <a:ext cx="4608512" cy="136815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Земельные участки для личного подсобного хозяйства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садоводства, дачного хозяйства,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объекты,  земельные участки ИЖС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Земельные участки, занятые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пашнями,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многолетними насаждениями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составе зон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сельскохозяйственного использования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границах населенных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pic>
        <p:nvPicPr>
          <p:cNvPr id="3074" name="Picture 2" descr="http://remontnaveka.ru/assets/images/news/%D0%BF%D0%B5%D1%80%D0%B5%D0%B2%D0%BE%D0%B4-%D0%B4%D0%B0%D1%87%D0%BD%D0%BE%D0%B3%D0%BE-%D1%83%D1%87%D0%B0%D1%81%D1%82%D0%BA%D0%B0-%D0%BF%D0%BE%D0%B4-%D0%98%D0%96%D0%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730552" cy="10623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087783" y="2176015"/>
            <a:ext cx="275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распространяются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470311" y="5176926"/>
            <a:ext cx="1926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аспространяютс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149080"/>
            <a:ext cx="432911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Земельные участки,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которых осуществляется строительство, реконструкция, капитальный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Земельные участки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территорий общего пользования в случае проведения мероприятий по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благоустройству</a:t>
            </a:r>
          </a:p>
          <a:p>
            <a:pPr marL="0" lvl="1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newrussia.org/wp-content/uploads/2013/11/pashn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1730553" cy="10623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aboo.su/images/images/5/3/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3" y="2564904"/>
            <a:ext cx="1712228" cy="11757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zhilstroj-2.ua/img/1091/64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4832"/>
            <a:ext cx="1728192" cy="11206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ovostroyki.by/wp-content/uploads/2015/11/constaction_51e3b17d1dbbb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1" y="4155618"/>
            <a:ext cx="1705389" cy="11369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raxiscom.ru/wp-content/uploads/Do-kontsa-goda-budet-prinyat-novyj-zakonoproekt-o-razvitii-promz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1" y="5445223"/>
            <a:ext cx="2207084" cy="11942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126" y="2708920"/>
            <a:ext cx="640936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Территории, земельные участки,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объекты, доступ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которым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необходимыми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благоприятной жизнедеятельности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МГН и (или) в соответствии с разрешенным видом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использования которых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может быть обеспечена безопасность для МГН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5570656"/>
            <a:ext cx="56886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Территории, в границах которых планируется деятельность по комплексному и устойчивому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54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53752"/>
            <a:ext cx="8856984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Местные требования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качеству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БГС (2)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11521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Устанавливаются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целей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планомерного в течение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определенного периода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благоустройства территорий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отношении всей территории населенного пункта или части (частей) территории населенного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пункта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6531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быть дифференцированы в отношении территорий,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образований различного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типа,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достигнутого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благоустройства территорий, необходимых затрат на благоустройство территорий и иных существенных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факторов</a:t>
            </a:r>
            <a:endParaRPr lang="ru-RU" dirty="0"/>
          </a:p>
        </p:txBody>
      </p:sp>
      <p:pic>
        <p:nvPicPr>
          <p:cNvPr id="4098" name="Picture 2" descr="http://riatomsk.ru/Upload/6986_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305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ergiev-posad.net/media/uploads/2015/july/photo/0030__2015-08-04__DMR_0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6231"/>
            <a:ext cx="3075176" cy="1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23928" y="3140968"/>
            <a:ext cx="1512168" cy="3307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807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Местные требования к качеству БГС (3)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95131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Местным требованиям к качеству БГС должны соответствовать:</a:t>
            </a:r>
          </a:p>
          <a:p>
            <a:pPr lvl="1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схемы территориального планирования;</a:t>
            </a:r>
          </a:p>
          <a:p>
            <a:pPr lvl="1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генеральный план;</a:t>
            </a:r>
          </a:p>
          <a:p>
            <a:pPr lvl="1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региональные и местные НГП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ПЗЗ;</a:t>
            </a:r>
          </a:p>
          <a:p>
            <a:pPr lvl="1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благоустройства</a:t>
            </a:r>
          </a:p>
          <a:p>
            <a:pPr lvl="1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роекты планировки территории</a:t>
            </a:r>
          </a:p>
          <a:p>
            <a:pPr lvl="1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документация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Мероприятия, закрепленные в требованиях к качеству БГС, должны более подробно отражаться в государственных и муниципальных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504" y="31174"/>
            <a:ext cx="8928992" cy="1080120"/>
          </a:xfrm>
        </p:spPr>
        <p:txBody>
          <a:bodyPr/>
          <a:lstStyle/>
          <a:p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Встраивание в градостроительный процесс требований по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доступности</a:t>
            </a:r>
            <a:endParaRPr lang="ru-RU" alt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51521" y="836712"/>
            <a:ext cx="8573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82969"/>
              </p:ext>
            </p:extLst>
          </p:nvPr>
        </p:nvGraphicFramePr>
        <p:xfrm>
          <a:off x="361207" y="1234461"/>
          <a:ext cx="8429377" cy="516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377"/>
              </a:tblGrid>
              <a:tr h="219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Концептуальные предложения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63" marR="53463" marT="0" marB="0"/>
                </a:tc>
              </a:tr>
              <a:tr h="284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проектной документации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соответствия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проектной документации (ПД)  также 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местным требования к качеству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63" marR="53463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Объекты, проектная документация которых не подлежит экспертизе и объекты, в отношении которых не требуется выдача разрешения на строительство</a:t>
                      </a:r>
                      <a:endParaRPr lang="ru-RU" sz="1000" dirty="0"/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1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1. В отношении ПД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выдача разрешений на строительство которых не требуется, экспертиза проводится только в части оценки соответствия ПД местным требованиям к качеству БГС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 (если не реализуется вариант 1 на стадии экспертизы ПД):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для разрешения на строительство предоставляется «схема организации земельного участка и перечень мероприятий по обеспечению доступа МГН к объектам капитального строительства в соответствии с местными требованиями к качеству БГС»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проводится проверка ПД на соответствие местным требованиям к качеству 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63" marR="53463" marT="0" marB="0"/>
                </a:tc>
              </a:tr>
              <a:tr h="2266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реконструкция, капитальный ремонт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28" marR="53528" marT="0" marB="0"/>
                </a:tc>
              </a:tr>
              <a:tr h="5702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Лицо, осуществляющее строительство, обязано осуществлять работы также дополнительно и в соответствии с требованиями к качеству БГС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Строительный контроль проводится для проверки соответствия работ также и местным требованиям к качеству БГС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Предметом государственного строительного надзора является проверка соответствия выполнения работ также и местным требования к качеству 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28" marR="53528" marT="0" marB="0"/>
                </a:tc>
              </a:tr>
              <a:tr h="203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Объекты, в отношении которых не проводится государственный строительный надзор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28" marR="53528" marT="0" marB="0"/>
                </a:tc>
              </a:tr>
              <a:tr h="2282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Осуществляет также в отношении объектов, экспертиза ПД которых осуществлялась на соответствие местным требованиями к качеству 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28" marR="53528" marT="0" marB="0"/>
                </a:tc>
              </a:tr>
              <a:tr h="203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объекта в эксплуатацию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89" marR="52589" marT="0" marB="0"/>
                </a:tc>
              </a:tr>
              <a:tr h="7902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выдачи разрешения на ввод объекта в эксплуатацию требуются: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документ, подтверждающий соответствие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капитального строительства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также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местным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требованиям к БГС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заключение органа </a:t>
                      </a: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госстройнадзора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(если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 предусмотрен) о соответствии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также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местным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требованиям к качеству БГС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Отказ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выдаче разрешения на ввод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эксплуатацию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несоответствии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 и (или) земельного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участка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местным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требованиям к качеству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89" marR="52589" marT="0" marB="0"/>
                </a:tc>
              </a:tr>
              <a:tr h="310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Объекты, в отношении которых не требуется получение разрешения на ввод в эксплуатацию</a:t>
                      </a:r>
                      <a:endParaRPr lang="ru-RU" sz="10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строительстве,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реконструкции,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капремонте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объекта капитального строительства, выдача разрешения на строительство которого не требуется, его эксплуатация допускается после получения подтверждения соответствия объекта и земельного участка местным требованиям к качеству БГС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3289"/>
            <a:ext cx="9143299" cy="69812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4608512" cy="49685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институтов гражданского общества в вовлечении населения в благоустройство дворовых территорий и развитие комфортной городской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реализуется 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грантов (2017-2)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89324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2000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«Институт экономики города»</a:t>
            </a:r>
          </a:p>
        </p:txBody>
      </p:sp>
      <p:pic>
        <p:nvPicPr>
          <p:cNvPr id="1027" name="Picture 3" descr="\\database_n\Гор_хоз-во_регионы\PROPOSALS\2017\Президентский грант_благоустройство\Второй тур 09.2017\картинки\man-with-black-cap-riding-bicycle_1140-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09" y="476672"/>
            <a:ext cx="2675551" cy="17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atabase_n\Гор_хоз-во_регионы\PROPOSALS\2017\Президентский грант_благоустройство\Второй тур 09.2017\картинки\shooting-the-basketball_1385-2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91" y="575367"/>
            <a:ext cx="1944216" cy="29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ykova.FOND\Documents\По проектам\Заявки\Заявки 2017\Президентский грант\Второй тур\картинки\хорошие дворы рус\nurse-with-elderly-woman-in-wheelchair_1098-29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7161"/>
            <a:ext cx="2022643" cy="30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80" y="3598725"/>
            <a:ext cx="2657998" cy="17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9" y="-144015"/>
            <a:ext cx="9144000" cy="83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32655"/>
            <a:ext cx="7704855" cy="483369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Существующие 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679" y="980728"/>
            <a:ext cx="8229600" cy="51845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«Точечное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благоустройство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(отдельные дворы)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создания единого комфортного городского пространства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позволяет удовлетворить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всех групп населения (по возрасту,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интересам)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стереотипы благоустройства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непрерывную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безбарьерную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 решать вопросы организации городского хозяйства (площадки для ТКО, транспорт, освещение и другие общегородские задачи)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разобщенности людей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появлению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(«наш двор – для своих»)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обеспечивает планомерного преобразования сети  благоустроенных дворов в благоустроенные районы, сети благоустроенных районов – в муниципальное образование с комфортной городской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872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9" y="-144015"/>
            <a:ext cx="9144000" cy="83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32655"/>
            <a:ext cx="7704855" cy="483369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Существующие проблемы </a:t>
            </a:r>
            <a:r>
              <a:rPr lang="ru-RU" sz="28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(2)</a:t>
            </a:r>
            <a:endParaRPr lang="ru-RU" sz="2800" b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980728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развиваются механизмы участия городского сообщества в финансировании проектов формирования городской среды и благоустройства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бюджетные средства проблему решить невозможно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обязательного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Приоритетного проекта применяется ограниченно, главным образом в отношении благоустройства дворов, заменено «трудовым участием»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механизм финансового участия жителей - перечисление средств на счет уполномоченной городом организации (МУП, бюджетного учреждения, УК)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без внимания вопрос содержания создаваемых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дифференцированные решения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ситуаций, связанных 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планировки территории и межевания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в жилой застройке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рекомндаций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38746"/>
          </a:xfrm>
          <a:prstGeom prst="rect">
            <a:avLst/>
          </a:prstGeom>
          <a:solidFill>
            <a:srgbClr val="0A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447" y="332656"/>
            <a:ext cx="7704855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комплексный подход к благоустройству территории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8880" y="1270408"/>
            <a:ext cx="8161591" cy="4884700"/>
            <a:chOff x="658881" y="1270408"/>
            <a:chExt cx="7494782" cy="4884700"/>
          </a:xfrm>
        </p:grpSpPr>
        <p:sp>
          <p:nvSpPr>
            <p:cNvPr id="13" name="Полилиния 12"/>
            <p:cNvSpPr/>
            <p:nvPr/>
          </p:nvSpPr>
          <p:spPr>
            <a:xfrm>
              <a:off x="658881" y="1270408"/>
              <a:ext cx="2857439" cy="4884700"/>
            </a:xfrm>
            <a:custGeom>
              <a:avLst/>
              <a:gdLst>
                <a:gd name="connsiteX0" fmla="*/ 0 w 2604471"/>
                <a:gd name="connsiteY0" fmla="*/ 260447 h 4563298"/>
                <a:gd name="connsiteX1" fmla="*/ 260447 w 2604471"/>
                <a:gd name="connsiteY1" fmla="*/ 0 h 4563298"/>
                <a:gd name="connsiteX2" fmla="*/ 2344024 w 2604471"/>
                <a:gd name="connsiteY2" fmla="*/ 0 h 4563298"/>
                <a:gd name="connsiteX3" fmla="*/ 2604471 w 2604471"/>
                <a:gd name="connsiteY3" fmla="*/ 260447 h 4563298"/>
                <a:gd name="connsiteX4" fmla="*/ 2604471 w 2604471"/>
                <a:gd name="connsiteY4" fmla="*/ 4302851 h 4563298"/>
                <a:gd name="connsiteX5" fmla="*/ 2344024 w 2604471"/>
                <a:gd name="connsiteY5" fmla="*/ 4563298 h 4563298"/>
                <a:gd name="connsiteX6" fmla="*/ 260447 w 2604471"/>
                <a:gd name="connsiteY6" fmla="*/ 4563298 h 4563298"/>
                <a:gd name="connsiteX7" fmla="*/ 0 w 2604471"/>
                <a:gd name="connsiteY7" fmla="*/ 4302851 h 4563298"/>
                <a:gd name="connsiteX8" fmla="*/ 0 w 2604471"/>
                <a:gd name="connsiteY8" fmla="*/ 260447 h 456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4471" h="4563298">
                  <a:moveTo>
                    <a:pt x="0" y="260447"/>
                  </a:moveTo>
                  <a:cubicBezTo>
                    <a:pt x="0" y="116606"/>
                    <a:pt x="116606" y="0"/>
                    <a:pt x="260447" y="0"/>
                  </a:cubicBezTo>
                  <a:lnTo>
                    <a:pt x="2344024" y="0"/>
                  </a:lnTo>
                  <a:cubicBezTo>
                    <a:pt x="2487865" y="0"/>
                    <a:pt x="2604471" y="116606"/>
                    <a:pt x="2604471" y="260447"/>
                  </a:cubicBezTo>
                  <a:lnTo>
                    <a:pt x="2604471" y="4302851"/>
                  </a:lnTo>
                  <a:cubicBezTo>
                    <a:pt x="2604471" y="4446692"/>
                    <a:pt x="2487865" y="4563298"/>
                    <a:pt x="2344024" y="4563298"/>
                  </a:cubicBezTo>
                  <a:lnTo>
                    <a:pt x="260447" y="4563298"/>
                  </a:lnTo>
                  <a:cubicBezTo>
                    <a:pt x="116606" y="4563298"/>
                    <a:pt x="0" y="4446692"/>
                    <a:pt x="0" y="4302851"/>
                  </a:cubicBezTo>
                  <a:lnTo>
                    <a:pt x="0" y="26044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alpha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alpha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962" tIns="182962" rIns="182962" bIns="182962" numCol="1" spcCol="1270" anchor="t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900" dirty="0">
                  <a:solidFill>
                    <a:prstClr val="white"/>
                  </a:solidFill>
                </a:rPr>
                <a:t>1. Объединение территории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900" dirty="0">
                  <a:solidFill>
                    <a:prstClr val="white"/>
                  </a:solidFill>
                </a:rPr>
                <a:t>2. Объединение финансовых ресурсов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2900" dirty="0">
                <a:solidFill>
                  <a:prstClr val="white"/>
                </a:solidFill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900" dirty="0">
                  <a:solidFill>
                    <a:prstClr val="white"/>
                  </a:solidFill>
                </a:rPr>
                <a:t>3. Объединение человеческих ресурсов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85435" y="4221088"/>
              <a:ext cx="4568228" cy="1934020"/>
            </a:xfrm>
            <a:custGeom>
              <a:avLst/>
              <a:gdLst>
                <a:gd name="connsiteX0" fmla="*/ 0 w 2684360"/>
                <a:gd name="connsiteY0" fmla="*/ 38213 h 382131"/>
                <a:gd name="connsiteX1" fmla="*/ 38213 w 2684360"/>
                <a:gd name="connsiteY1" fmla="*/ 0 h 382131"/>
                <a:gd name="connsiteX2" fmla="*/ 2646147 w 2684360"/>
                <a:gd name="connsiteY2" fmla="*/ 0 h 382131"/>
                <a:gd name="connsiteX3" fmla="*/ 2684360 w 2684360"/>
                <a:gd name="connsiteY3" fmla="*/ 38213 h 382131"/>
                <a:gd name="connsiteX4" fmla="*/ 2684360 w 2684360"/>
                <a:gd name="connsiteY4" fmla="*/ 343918 h 382131"/>
                <a:gd name="connsiteX5" fmla="*/ 2646147 w 2684360"/>
                <a:gd name="connsiteY5" fmla="*/ 382131 h 382131"/>
                <a:gd name="connsiteX6" fmla="*/ 38213 w 2684360"/>
                <a:gd name="connsiteY6" fmla="*/ 382131 h 382131"/>
                <a:gd name="connsiteX7" fmla="*/ 0 w 2684360"/>
                <a:gd name="connsiteY7" fmla="*/ 343918 h 382131"/>
                <a:gd name="connsiteX8" fmla="*/ 0 w 2684360"/>
                <a:gd name="connsiteY8" fmla="*/ 38213 h 38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4360" h="382131">
                  <a:moveTo>
                    <a:pt x="0" y="38213"/>
                  </a:moveTo>
                  <a:cubicBezTo>
                    <a:pt x="0" y="17109"/>
                    <a:pt x="17109" y="0"/>
                    <a:pt x="38213" y="0"/>
                  </a:cubicBezTo>
                  <a:lnTo>
                    <a:pt x="2646147" y="0"/>
                  </a:lnTo>
                  <a:cubicBezTo>
                    <a:pt x="2667251" y="0"/>
                    <a:pt x="2684360" y="17109"/>
                    <a:pt x="2684360" y="38213"/>
                  </a:cubicBezTo>
                  <a:lnTo>
                    <a:pt x="2684360" y="343918"/>
                  </a:lnTo>
                  <a:cubicBezTo>
                    <a:pt x="2684360" y="365022"/>
                    <a:pt x="2667251" y="382131"/>
                    <a:pt x="2646147" y="382131"/>
                  </a:cubicBezTo>
                  <a:lnTo>
                    <a:pt x="38213" y="382131"/>
                  </a:lnTo>
                  <a:cubicBezTo>
                    <a:pt x="17109" y="382131"/>
                    <a:pt x="0" y="365022"/>
                    <a:pt x="0" y="343918"/>
                  </a:cubicBezTo>
                  <a:lnTo>
                    <a:pt x="0" y="38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alpha val="7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alpha val="7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400" tIns="100800" rIns="118800" bIns="118800" numCol="1" spcCol="1270" anchor="t" anchorCtr="0">
              <a:noAutofit/>
            </a:bodyPr>
            <a:lstStyle/>
            <a:p>
              <a:pPr marL="342900" indent="-342900" defTabSz="444500" fontAlgn="auto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prstClr val="white"/>
                  </a:solidFill>
                </a:rPr>
                <a:t>Больше интересных идей</a:t>
              </a:r>
            </a:p>
            <a:p>
              <a:pPr marL="342900" indent="-342900" defTabSz="444500" fontAlgn="auto">
                <a:lnSpc>
                  <a:spcPct val="80000"/>
                </a:lnSpc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prstClr val="white"/>
                  </a:solidFill>
                </a:rPr>
                <a:t>Больше участников с </a:t>
              </a:r>
              <a:r>
                <a:rPr lang="ru-RU" sz="2400" dirty="0">
                  <a:solidFill>
                    <a:prstClr val="white"/>
                  </a:solidFill>
                </a:rPr>
                <a:t>нужными компетенциями </a:t>
              </a:r>
              <a:endParaRPr lang="ru-RU" sz="2400" dirty="0" smtClean="0">
                <a:solidFill>
                  <a:prstClr val="white"/>
                </a:solidFill>
              </a:endParaRPr>
            </a:p>
            <a:p>
              <a:pPr marL="342900" indent="-342900" defTabSz="444500" fontAlgn="auto">
                <a:lnSpc>
                  <a:spcPct val="80000"/>
                </a:lnSpc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solidFill>
                    <a:prstClr val="white"/>
                  </a:solidFill>
                </a:rPr>
                <a:t>Распределение </a:t>
              </a:r>
              <a:r>
                <a:rPr lang="ru-RU" sz="2400" dirty="0">
                  <a:solidFill>
                    <a:prstClr val="white"/>
                  </a:solidFill>
                </a:rPr>
                <a:t>задач на большее число участников</a:t>
              </a:r>
              <a:endParaRPr lang="ru-RU" sz="2400" dirty="0" smtClean="0">
                <a:solidFill>
                  <a:prstClr val="white"/>
                </a:solidFill>
              </a:endParaRPr>
            </a:p>
            <a:p>
              <a:pPr defTabSz="444500" fontAlgn="auto">
                <a:lnSpc>
                  <a:spcPct val="80000"/>
                </a:lnSpc>
                <a:spcAft>
                  <a:spcPts val="1200"/>
                </a:spcAft>
              </a:pP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585435" y="1299924"/>
              <a:ext cx="4568228" cy="2777148"/>
            </a:xfrm>
            <a:custGeom>
              <a:avLst/>
              <a:gdLst>
                <a:gd name="connsiteX0" fmla="*/ 0 w 4637393"/>
                <a:gd name="connsiteY0" fmla="*/ 96396 h 963961"/>
                <a:gd name="connsiteX1" fmla="*/ 96396 w 4637393"/>
                <a:gd name="connsiteY1" fmla="*/ 0 h 963961"/>
                <a:gd name="connsiteX2" fmla="*/ 4540997 w 4637393"/>
                <a:gd name="connsiteY2" fmla="*/ 0 h 963961"/>
                <a:gd name="connsiteX3" fmla="*/ 4637393 w 4637393"/>
                <a:gd name="connsiteY3" fmla="*/ 96396 h 963961"/>
                <a:gd name="connsiteX4" fmla="*/ 4637393 w 4637393"/>
                <a:gd name="connsiteY4" fmla="*/ 867565 h 963961"/>
                <a:gd name="connsiteX5" fmla="*/ 4540997 w 4637393"/>
                <a:gd name="connsiteY5" fmla="*/ 963961 h 963961"/>
                <a:gd name="connsiteX6" fmla="*/ 96396 w 4637393"/>
                <a:gd name="connsiteY6" fmla="*/ 963961 h 963961"/>
                <a:gd name="connsiteX7" fmla="*/ 0 w 4637393"/>
                <a:gd name="connsiteY7" fmla="*/ 867565 h 963961"/>
                <a:gd name="connsiteX8" fmla="*/ 0 w 4637393"/>
                <a:gd name="connsiteY8" fmla="*/ 96396 h 96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393" h="963961">
                  <a:moveTo>
                    <a:pt x="0" y="96396"/>
                  </a:moveTo>
                  <a:cubicBezTo>
                    <a:pt x="0" y="43158"/>
                    <a:pt x="43158" y="0"/>
                    <a:pt x="96396" y="0"/>
                  </a:cubicBezTo>
                  <a:lnTo>
                    <a:pt x="4540997" y="0"/>
                  </a:lnTo>
                  <a:cubicBezTo>
                    <a:pt x="4594235" y="0"/>
                    <a:pt x="4637393" y="43158"/>
                    <a:pt x="4637393" y="96396"/>
                  </a:cubicBezTo>
                  <a:lnTo>
                    <a:pt x="4637393" y="867565"/>
                  </a:lnTo>
                  <a:cubicBezTo>
                    <a:pt x="4637393" y="920803"/>
                    <a:pt x="4594235" y="963961"/>
                    <a:pt x="4540997" y="963961"/>
                  </a:cubicBezTo>
                  <a:lnTo>
                    <a:pt x="96396" y="963961"/>
                  </a:lnTo>
                  <a:cubicBezTo>
                    <a:pt x="43158" y="963961"/>
                    <a:pt x="0" y="920803"/>
                    <a:pt x="0" y="867565"/>
                  </a:cubicBezTo>
                  <a:lnTo>
                    <a:pt x="0" y="9639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alpha val="7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alpha val="7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400" tIns="104400" rIns="119673" bIns="119673" numCol="1" spcCol="1270" anchor="t" anchorCtr="0">
              <a:noAutofit/>
            </a:bodyPr>
            <a:lstStyle/>
            <a:p>
              <a:pPr marL="342900" indent="-342900" defTabSz="1066800" fontAlgn="auto">
                <a:lnSpc>
                  <a:spcPct val="8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  <a:defRPr/>
              </a:pPr>
              <a:r>
                <a:rPr lang="ru-RU" sz="2300" dirty="0">
                  <a:solidFill>
                    <a:prstClr val="white"/>
                  </a:solidFill>
                </a:rPr>
                <a:t>Возможность зонирования территории по интересам пользователей </a:t>
              </a:r>
            </a:p>
            <a:p>
              <a:pPr marL="342900" indent="-342900" defTabSz="1066800" fontAlgn="auto">
                <a:lnSpc>
                  <a:spcPct val="8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300" dirty="0">
                  <a:solidFill>
                    <a:prstClr val="white"/>
                  </a:solidFill>
                </a:rPr>
                <a:t>Больше благоустройства в шаговой доступности, лучше качество и дизайн</a:t>
              </a:r>
            </a:p>
            <a:p>
              <a:pPr marL="342900" indent="-342900" defTabSz="1066800" fontAlgn="auto">
                <a:lnSpc>
                  <a:spcPct val="80000"/>
                </a:lnSpc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300" dirty="0">
                  <a:solidFill>
                    <a:prstClr val="white"/>
                  </a:solidFill>
                </a:rPr>
                <a:t>Удовлетворены интересы разных групп и большего числа пользователей дворов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29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рекомндаций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A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5543" y="209327"/>
            <a:ext cx="8574929" cy="706090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успешного проекта благоустройства объединенной дворовой территории (Оренбург)</a:t>
            </a:r>
            <a:endParaRPr lang="ru-RU" sz="3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ykova\AppData\Local\Microsoft\Windows\INetCache\Content.Outlook\NY0FQLDZ\Оренбург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3" y="1268760"/>
            <a:ext cx="873866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544" y="6237312"/>
            <a:ext cx="873866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rgbClr val="FF0000"/>
                </a:solidFill>
              </a:rPr>
              <a:t>http://gorodsreda.ru/upload/iblock/8a6/presentation_orenburg.pdf 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5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80120"/>
          </a:xfrm>
        </p:spPr>
        <p:txBody>
          <a:bodyPr/>
          <a:lstStyle/>
          <a:p>
            <a:r>
              <a:rPr lang="ru-RU" sz="2800" b="1" dirty="0" smtClean="0"/>
              <a:t>Федеральный закон </a:t>
            </a:r>
            <a:r>
              <a:rPr lang="ru-RU" sz="2800" b="1" dirty="0"/>
              <a:t>от 29 декабря 2017 г. № 463-ФЗ </a:t>
            </a:r>
            <a:r>
              <a:rPr lang="ru-RU" sz="2800" b="1" dirty="0" smtClean="0"/>
              <a:t>«О </a:t>
            </a:r>
            <a:r>
              <a:rPr lang="ru-RU" sz="2800" b="1" dirty="0"/>
              <a:t>внесении </a:t>
            </a:r>
            <a:r>
              <a:rPr lang="ru-RU" sz="2800" b="1" dirty="0" smtClean="0"/>
              <a:t>изменений …»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algn="just"/>
            <a:r>
              <a:rPr lang="ru-RU" sz="2000" dirty="0" smtClean="0"/>
              <a:t>Включение благоустройства в законодательство о градостроительной деятельности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Не только требования к благоустройству и элементам благоустройства, но и </a:t>
            </a:r>
            <a:r>
              <a:rPr lang="ru-RU" sz="2000" i="1" dirty="0" smtClean="0"/>
              <a:t>перечень мероприятий, порядок и периодичность их проведения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ru-RU" sz="2000" i="1" dirty="0" smtClean="0"/>
              <a:t>Контроль за соблюдением правил, регулирование вопросов охраны объектов озеленения</a:t>
            </a:r>
            <a:endParaRPr lang="en-US" sz="2000" i="1" dirty="0" smtClean="0"/>
          </a:p>
          <a:p>
            <a:pPr marL="457200" lvl="1" indent="0" algn="just">
              <a:buNone/>
            </a:pPr>
            <a:r>
              <a:rPr lang="ru-RU" sz="1600" dirty="0" smtClean="0">
                <a:solidFill>
                  <a:prstClr val="white"/>
                </a:solidFill>
              </a:rPr>
              <a:t>…в </a:t>
            </a:r>
            <a:r>
              <a:rPr lang="ru-RU" sz="1600" dirty="0">
                <a:solidFill>
                  <a:prstClr val="white"/>
                </a:solidFill>
              </a:rPr>
              <a:t>пакете с Федеральным законом №455-ФЗ: дополнение Градостроительного кодекса </a:t>
            </a:r>
            <a:r>
              <a:rPr lang="ru-RU" sz="1600" b="1" dirty="0">
                <a:solidFill>
                  <a:prstClr val="white"/>
                </a:solidFill>
              </a:rPr>
              <a:t>статьей 5.1 </a:t>
            </a:r>
            <a:r>
              <a:rPr lang="ru-RU" sz="1600" dirty="0">
                <a:solidFill>
                  <a:prstClr val="white"/>
                </a:solidFill>
              </a:rPr>
              <a:t>«Общественные обсуждения, публичные слушания по проектам генеральных планов, проектам правил землепользования и застройки, проектам планировки территории, проектам межевания территории, проектам правил благоустройства территорий </a:t>
            </a:r>
            <a:r>
              <a:rPr lang="ru-RU" sz="1600" dirty="0" smtClean="0">
                <a:solidFill>
                  <a:prstClr val="white"/>
                </a:solidFill>
              </a:rPr>
              <a:t>…»</a:t>
            </a:r>
          </a:p>
          <a:p>
            <a:pPr marL="457200" lvl="1" indent="0" algn="just">
              <a:buNone/>
            </a:pPr>
            <a:endParaRPr lang="ru-RU" sz="1600" dirty="0">
              <a:solidFill>
                <a:prstClr val="white"/>
              </a:solidFill>
            </a:endParaRPr>
          </a:p>
          <a:p>
            <a:pPr algn="just"/>
            <a:r>
              <a:rPr lang="ru-RU" sz="2000" dirty="0" smtClean="0"/>
              <a:t>Возможность устанавливать административную ответственность за нарушение правил благоустройства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39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A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447" y="188940"/>
            <a:ext cx="7704855" cy="575764"/>
          </a:xfrm>
          <a:prstGeom prst="rect">
            <a:avLst/>
          </a:prstGeom>
          <a:noFill/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территории, разработка концепции благоустройства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398557"/>
            <a:ext cx="467544" cy="4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9247" y="1083970"/>
            <a:ext cx="32221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29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границ и площади территории.</a:t>
            </a:r>
          </a:p>
          <a:p>
            <a:pPr marL="342900" indent="-342900" algn="just" defTabSz="91429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масштаба проекта.</a:t>
            </a:r>
          </a:p>
          <a:p>
            <a:pPr marL="342900" indent="-342900" algn="just" defTabSz="91429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предельного количества элементов благоустройства</a:t>
            </a:r>
            <a:r>
              <a:rPr lang="ru-RU" sz="1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pic>
        <p:nvPicPr>
          <p:cNvPr id="10" name="Picture 3" descr="C:\Users\Igumenov\Desktop\Ижевск_подг.эта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18" y="1083970"/>
            <a:ext cx="3282784" cy="47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4225" y="3152449"/>
            <a:ext cx="22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проекта: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42566"/>
            <a:ext cx="314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«точечный» проект (1 МКД)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«квартальный» проект (все объекты в границах квартала)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8740" y="3635859"/>
            <a:ext cx="2022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«дворовый» проект (несколько МКД)</a:t>
            </a: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9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55776" y="1880405"/>
            <a:ext cx="2736304" cy="1641376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55776" y="3337115"/>
            <a:ext cx="2232248" cy="1244013"/>
          </a:xfrm>
          <a:prstGeom prst="straightConnector1">
            <a:avLst/>
          </a:prstGeom>
          <a:ln>
            <a:solidFill>
              <a:srgbClr val="50FB43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26219" y="2456892"/>
            <a:ext cx="1512521" cy="1476164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2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8943" y="6396334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1311" y="3252926"/>
            <a:ext cx="4010744" cy="127158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Реформы, концепции, программы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проекты ГЧП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городов и регионов</a:t>
            </a:r>
          </a:p>
          <a:p>
            <a:pPr defTabSz="914400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18" y="172671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ЭКОНОМИКИ ГОРОДА</a:t>
            </a:r>
            <a:endParaRPr lang="ru-RU" b="1" dirty="0">
              <a:solidFill>
                <a:srgbClr val="00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263" y="4702664"/>
            <a:ext cx="43873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«ИЭГ» входит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ТОП-50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лучших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 по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«Социальная политика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Global Go To Think Tank Index 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263" y="2420888"/>
            <a:ext cx="4140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более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законодательных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 нормативно-правовых актов,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868" y="3252926"/>
            <a:ext cx="3934711" cy="1271583"/>
          </a:xfrm>
          <a:prstGeom prst="rect">
            <a:avLst/>
          </a:prstGeom>
          <a:solidFill>
            <a:srgbClr val="E59C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214-ФЗ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долевом строительстве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ипотечных ценных бумагах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96335"/>
            <a:ext cx="8994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200" b="1" dirty="0" smtClean="0">
                <a:solidFill>
                  <a:prstClr val="white"/>
                </a:solidFill>
              </a:rPr>
              <a:t>Миссия - содействие </a:t>
            </a:r>
            <a:r>
              <a:rPr lang="ru-RU" sz="2200" b="1" dirty="0">
                <a:solidFill>
                  <a:prstClr val="white"/>
                </a:solidFill>
              </a:rPr>
              <a:t>социально-экономическому развитию городов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5" y="949197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«ИЭГ» - некоммерческая негосударственная организация, ведет деятельность  по разработке социально-экономических предложений с 1995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1052736"/>
            <a:ext cx="3931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«ИЭГ» - организация для работы над проектами государственных и коммерческих заказчиков, ведет деятельность с 2003 года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46" y="1174440"/>
            <a:ext cx="101088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84629" y="2420887"/>
            <a:ext cx="4426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направлениям жилищного строительства, ЖКХ, муниципального развития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3916" y="4702664"/>
            <a:ext cx="4251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внедренные решения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учитывающие юридические и экономические аспекты и основанные на многолетнем опыте проведения прикладных исследований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242"/>
          <p:cNvSpPr/>
          <p:nvPr/>
        </p:nvSpPr>
        <p:spPr>
          <a:xfrm>
            <a:off x="4205512" y="3513925"/>
            <a:ext cx="622049" cy="7810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-356"/>
          <a:stretch>
            <a:fillRect/>
          </a:stretch>
        </p:blipFill>
        <p:spPr>
          <a:xfrm>
            <a:off x="0" y="0"/>
            <a:ext cx="91805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49550" y="1065213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НАШИ КОНТАКТЫ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9875" y="1557338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125009 Москва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ул. Тверская, 20, стр.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975" y="2316163"/>
            <a:ext cx="4176713" cy="20621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1600" b="1">
              <a:solidFill>
                <a:srgbClr val="3399FF"/>
              </a:solidFill>
              <a:latin typeface="Arial" charset="0"/>
              <a:hlinkClick r:id="rId3"/>
            </a:endParaRPr>
          </a:p>
          <a:p>
            <a:r>
              <a:rPr lang="ru-RU" altLang="ru-RU" sz="1600" b="1">
                <a:solidFill>
                  <a:srgbClr val="3399FF"/>
                </a:solidFill>
                <a:latin typeface="Arial" charset="0"/>
                <a:hlinkClick r:id="rId3"/>
              </a:rPr>
              <a:t>mailbox@urbaneconomics.ru</a:t>
            </a:r>
            <a:r>
              <a:rPr lang="ru-RU" altLang="ru-RU" sz="1600" b="1">
                <a:solidFill>
                  <a:srgbClr val="3399FF"/>
                </a:solidFill>
                <a:latin typeface="Arial" charset="0"/>
              </a:rPr>
              <a:t/>
            </a:r>
            <a:br>
              <a:rPr lang="ru-RU" altLang="ru-RU" sz="1600" b="1">
                <a:solidFill>
                  <a:srgbClr val="3399FF"/>
                </a:solidFill>
                <a:latin typeface="Arial" charset="0"/>
              </a:rPr>
            </a:br>
            <a:r>
              <a:rPr lang="ru-RU" altLang="ru-RU" sz="1600" b="1">
                <a:solidFill>
                  <a:srgbClr val="1F5FA0"/>
                </a:solidFill>
                <a:latin typeface="Arial" charset="0"/>
              </a:rPr>
              <a:t>тел./факс: </a:t>
            </a:r>
            <a:r>
              <a:rPr lang="en-US" altLang="ru-RU" sz="1600" b="1">
                <a:solidFill>
                  <a:srgbClr val="1F5FA0"/>
                </a:solidFill>
                <a:latin typeface="Arial" charset="0"/>
              </a:rPr>
              <a:t>+7</a:t>
            </a:r>
            <a:r>
              <a:rPr lang="ru-RU" altLang="ru-RU" sz="1600" b="1">
                <a:solidFill>
                  <a:srgbClr val="1F5FA0"/>
                </a:solidFill>
                <a:latin typeface="Arial" charset="0"/>
              </a:rPr>
              <a:t>(495) 363 50 47</a:t>
            </a:r>
            <a:r>
              <a:rPr lang="en-US" altLang="ru-RU" sz="1600" b="1">
                <a:solidFill>
                  <a:srgbClr val="1F5FA0"/>
                </a:solidFill>
                <a:latin typeface="Arial" charset="0"/>
              </a:rPr>
              <a:t/>
            </a:r>
            <a:br>
              <a:rPr lang="en-US" altLang="ru-RU" sz="1600" b="1">
                <a:solidFill>
                  <a:srgbClr val="1F5FA0"/>
                </a:solidFill>
                <a:latin typeface="Arial" charset="0"/>
              </a:rPr>
            </a:br>
            <a:r>
              <a:rPr lang="ru-RU" altLang="ru-RU" sz="1600" b="1">
                <a:solidFill>
                  <a:srgbClr val="1F5FA0"/>
                </a:solidFill>
                <a:latin typeface="Arial" charset="0"/>
              </a:rPr>
              <a:t>                 </a:t>
            </a:r>
            <a:r>
              <a:rPr lang="en-US" altLang="ru-RU" sz="1600" b="1">
                <a:solidFill>
                  <a:srgbClr val="1F5FA0"/>
                </a:solidFill>
                <a:latin typeface="Arial" charset="0"/>
              </a:rPr>
              <a:t> +7</a:t>
            </a:r>
            <a:r>
              <a:rPr lang="ru-RU" altLang="ru-RU" sz="1600" b="1">
                <a:solidFill>
                  <a:srgbClr val="1F5FA0"/>
                </a:solidFill>
                <a:latin typeface="Arial" charset="0"/>
              </a:rPr>
              <a:t>(495) 787 45 20</a:t>
            </a:r>
          </a:p>
          <a:p>
            <a:pPr algn="ctr"/>
            <a:endParaRPr lang="ru-RU" altLang="ru-RU" sz="1600" b="1">
              <a:solidFill>
                <a:srgbClr val="3399FF"/>
              </a:solidFill>
              <a:latin typeface="Arial" charset="0"/>
            </a:endParaRPr>
          </a:p>
          <a:p>
            <a:pPr algn="ctr"/>
            <a:r>
              <a:rPr lang="en-US" altLang="ru-RU" sz="1600" b="1">
                <a:solidFill>
                  <a:srgbClr val="1F5FA0"/>
                </a:solidFill>
                <a:latin typeface="Arial" charset="0"/>
              </a:rPr>
              <a:t>facebook.com/UrbanEconomics</a:t>
            </a:r>
            <a:r>
              <a:rPr lang="ru-RU" altLang="ru-RU" sz="1600" b="1">
                <a:solidFill>
                  <a:srgbClr val="1F5FA0"/>
                </a:solidFill>
                <a:latin typeface="Arial" charset="0"/>
              </a:rPr>
              <a:t> </a:t>
            </a:r>
            <a:endParaRPr lang="en-US" altLang="ru-RU" sz="1600" b="1">
              <a:solidFill>
                <a:srgbClr val="1F5FA0"/>
              </a:solidFill>
              <a:latin typeface="Arial" charset="0"/>
            </a:endParaRPr>
          </a:p>
          <a:p>
            <a:pPr algn="ctr"/>
            <a:endParaRPr lang="en-US" altLang="ru-RU" sz="1600" b="1">
              <a:solidFill>
                <a:srgbClr val="1F5FA0"/>
              </a:solidFill>
              <a:latin typeface="Arial" charset="0"/>
            </a:endParaRPr>
          </a:p>
          <a:p>
            <a:r>
              <a:rPr lang="en-US" altLang="ru-RU" sz="1600" b="1">
                <a:solidFill>
                  <a:srgbClr val="1F5FA0"/>
                </a:solidFill>
                <a:latin typeface="Arial" charset="0"/>
              </a:rPr>
              <a:t>      twitter.com/UrbanEconRu</a:t>
            </a:r>
            <a:r>
              <a:rPr lang="ru-RU" altLang="ru-RU" sz="1600" b="1">
                <a:solidFill>
                  <a:srgbClr val="3399FF"/>
                </a:solidFill>
                <a:latin typeface="Arial" charset="0"/>
              </a:rPr>
              <a:t> </a:t>
            </a:r>
          </a:p>
        </p:txBody>
      </p:sp>
      <p:pic>
        <p:nvPicPr>
          <p:cNvPr id="8199" name="Picture 2" descr="C:\Users\bychkov\Desktop\Институт экономики города\Бланки\презентация\Facebook-App-Ico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5734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bychkov\Desktop\Институт экономики города\Бланки\презентация\Twitter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083050"/>
            <a:ext cx="279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Проблемы и вызовы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Проблема определения и фиксирования границ прилегающих территорий – модельный закон субъекта Российской Федерации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Проблема межевания земельных участков в составе общего имущества МКД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Возможность ОМСУ устанавливать административную ответственность за нарушение правил благоустройства - должна быть подкреплена внесением изменений в </a:t>
            </a:r>
            <a:r>
              <a:rPr lang="ru-RU" sz="2400" dirty="0" err="1"/>
              <a:t>КоАПП</a:t>
            </a:r>
            <a:endParaRPr lang="ru-RU" sz="2400" dirty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97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584176"/>
          </a:xfrm>
        </p:spPr>
        <p:txBody>
          <a:bodyPr/>
          <a:lstStyle/>
          <a:p>
            <a:r>
              <a:rPr lang="ru-RU" sz="2600" b="1" dirty="0"/>
              <a:t>Модельный закон субъекта Российской Федерации</a:t>
            </a:r>
            <a:br>
              <a:rPr lang="ru-RU" sz="2600" b="1" dirty="0"/>
            </a:br>
            <a:r>
              <a:rPr lang="ru-RU" sz="2600" b="1" dirty="0"/>
              <a:t>«О порядке определения органами местного самоуправления границ прилегающих территорий»</a:t>
            </a:r>
            <a:br>
              <a:rPr lang="ru-RU" sz="2600" b="1" dirty="0"/>
            </a:b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/>
            <a:r>
              <a:rPr lang="ru-RU" sz="2400" dirty="0" smtClean="0"/>
              <a:t>Размещен на сайте Минстроя России</a:t>
            </a:r>
          </a:p>
          <a:p>
            <a:pPr algn="just"/>
            <a:r>
              <a:rPr lang="ru-RU" sz="2400" dirty="0" smtClean="0"/>
              <a:t>Основные принципы определения границ прилегающих территорий (ПЛ) – </a:t>
            </a:r>
            <a:r>
              <a:rPr lang="ru-RU" sz="2400" i="1" dirty="0" smtClean="0"/>
              <a:t>общая граница, «один объект – одна ПЛ», дифференцированный подход в зависимости от расположения объекта недвижимости, и т.п., установление максимальной и минимальной площади </a:t>
            </a:r>
          </a:p>
          <a:p>
            <a:pPr algn="just"/>
            <a:r>
              <a:rPr lang="ru-RU" sz="2400" dirty="0" smtClean="0"/>
              <a:t>Установление типов территорий общего пользования, которые могут размещаться в границах ПЛ (</a:t>
            </a:r>
            <a:r>
              <a:rPr lang="ru-RU" sz="2400" i="1" dirty="0" smtClean="0"/>
              <a:t>НЕ включаются дороги, проезды, парки, скверы, бульвары и т.п</a:t>
            </a:r>
            <a:r>
              <a:rPr lang="ru-RU" sz="2400" dirty="0" smtClean="0"/>
              <a:t>.)</a:t>
            </a:r>
          </a:p>
          <a:p>
            <a:pPr algn="just"/>
            <a:r>
              <a:rPr lang="ru-RU" sz="2400" dirty="0" smtClean="0"/>
              <a:t>Принцип подготовки схемы границ в форме электронного документа</a:t>
            </a:r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319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Вопросы доступности городской среды для маломобильных групп населения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Межведомственной рабочей группы по разработке предложений по совершенствованию законодательства, новых подходов и практических решений к созданию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городской среды при Минстрое России в 2016 г. – проект федерального закона (концепция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градостроительной среды)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Возможные дальнейшие действия: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показателей качества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градостроительной среды при определении критериев предоставления субсидий субъектам Российской Федерации на реализацию программ по благоустройству городской среды в рамках приоритетного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lvl="1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интегральных показателей качества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градостроительной среды (подпункт «з» пункта 3 раздела 2 Протокола заседания Комиссии при Президенте Российской Федерации по делам инвалидов от 25 ноября 2015 г. №12) и их учет при разработке индекса качества городской среды в рамках приоритетного проекта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Анализ федерального регулирования доступности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6646"/>
              </p:ext>
            </p:extLst>
          </p:nvPr>
        </p:nvGraphicFramePr>
        <p:xfrm>
          <a:off x="5652120" y="1124744"/>
          <a:ext cx="3096344" cy="528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3321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лишь объектов социальной, транспортной и инженерной инфраструктуры.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Принцип специального приспособления для инвалидов</a:t>
                      </a:r>
                      <a:endParaRPr lang="ru-RU" sz="1200" dirty="0"/>
                    </a:p>
                  </a:txBody>
                  <a:tcPr/>
                </a:tc>
              </a:tr>
              <a:tr h="990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Регулирование законодательством о социальной защите (совместное полномочие) и о техническом регулировании (исключительное федеральное полномочие)</a:t>
                      </a:r>
                      <a:endParaRPr lang="ru-RU" sz="1200" dirty="0"/>
                    </a:p>
                  </a:txBody>
                  <a:tcPr/>
                </a:tc>
              </a:tr>
              <a:tr h="8462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Законодательные требования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исключительно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строящихся объектов.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комплексного внедрения требований в градостроительную деятельность</a:t>
                      </a:r>
                    </a:p>
                  </a:txBody>
                  <a:tcPr/>
                </a:tc>
              </a:tr>
              <a:tr h="1025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по благоустройству территорий,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в целях доступности,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исключена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градостроительной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1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освоенных и застроенных территорий – отдельные мероприятия по поэтапному повышению показателей доступности для инвалидов отдельных объектов и услуг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51804"/>
              </p:ext>
            </p:extLst>
          </p:nvPr>
        </p:nvGraphicFramePr>
        <p:xfrm>
          <a:off x="323527" y="1124745"/>
          <a:ext cx="5184577" cy="525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</a:tblGrid>
              <a:tr h="320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проблемы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Доступность только для инвалидов без учета иных маломобильных групп населения (МГН)</a:t>
                      </a:r>
                    </a:p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2. Нет регулирования доступности прилегающих территорий, территорий общего пользования</a:t>
                      </a:r>
                    </a:p>
                  </a:txBody>
                  <a:tcPr anchor="ctr"/>
                </a:tc>
              </a:tr>
              <a:tr h="100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Невозможность решить проблемы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регулирования на региональном и местном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уровнях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2. Проблемы с применением административной ответственности</a:t>
                      </a:r>
                    </a:p>
                  </a:txBody>
                  <a:tcPr anchor="ctr"/>
                </a:tc>
              </a:tr>
              <a:tr h="9098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четких административных процедур проверки выполнения требований по доступности, охватывающих всю новую застройку</a:t>
                      </a:r>
                      <a:endParaRPr lang="ru-RU" sz="1500" dirty="0"/>
                    </a:p>
                  </a:txBody>
                  <a:tcPr anchor="ctr"/>
                </a:tc>
              </a:tr>
              <a:tr h="100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системы контроля выполнения требования по доступности, охватывающей застроенные и освоенные территорий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/>
                    </a:p>
                  </a:txBody>
                  <a:tcPr anchor="ctr"/>
                </a:tc>
              </a:tr>
              <a:tr h="100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единых комплексных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показателей доступности, позволяющих оценить общую динамику доступности городской среды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Анализ регионального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местного регулирования доступности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494"/>
              </p:ext>
            </p:extLst>
          </p:nvPr>
        </p:nvGraphicFramePr>
        <p:xfrm>
          <a:off x="251520" y="1615791"/>
          <a:ext cx="4032448" cy="433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проблемы регионов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Процессы довольно активного формирования дополнительного регионального регулирования подтверждают наличие острой необходимости более широкого и более комплексного регулирования создания доступной городской среды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Несмотря на явные попытки регионов расширить регулирование доступности, ни одна из них не достигает необходимого уровня системности и комплексности в части создания доступной городской среды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Недостатки федерального регулирования не могут быть полностью компенсированы на  региональном уровне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09556"/>
              </p:ext>
            </p:extLst>
          </p:nvPr>
        </p:nvGraphicFramePr>
        <p:xfrm>
          <a:off x="4788024" y="1624256"/>
          <a:ext cx="4032448" cy="432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проблемы местного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реальных местных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 по организации доступной городской среды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Местное регулирование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рамках общих требований федерального и регионального регулирования могло бы учесть особенности доступности различных территорий населенных пунктов</a:t>
                      </a:r>
                    </a:p>
                  </a:txBody>
                  <a:tcPr anchor="ctr"/>
                </a:tc>
              </a:tr>
              <a:tr h="15887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Акты градостроительного регулирования и регулирования благоустройства территорий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обеспечивали 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привязку к конкретным территориям населенных пунктов установленных  требований по доступности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9592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законодательных и иных предложений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изменений в требования по доступности территорий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МГН (Концепция)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82" y="2196931"/>
            <a:ext cx="6264696" cy="411238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14401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- создание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градостроительной среды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МГН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Общие принципы Концепции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1052736"/>
            <a:ext cx="8277900" cy="1296144"/>
            <a:chOff x="467544" y="1124744"/>
            <a:chExt cx="8280920" cy="1296144"/>
          </a:xfrm>
        </p:grpSpPr>
        <p:sp>
          <p:nvSpPr>
            <p:cNvPr id="4" name="Выноска со стрелкой вниз 3"/>
            <p:cNvSpPr/>
            <p:nvPr/>
          </p:nvSpPr>
          <p:spPr>
            <a:xfrm>
              <a:off x="467544" y="1124744"/>
              <a:ext cx="8280920" cy="1296144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516" y="1196752"/>
              <a:ext cx="81289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Приоритетная доступность для МГН не отдельных объектов,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а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территорий населенных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пунктов, позволяющих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формировать 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непрерывные </a:t>
              </a:r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 безопасные 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маршруты </a:t>
              </a:r>
              <a:r>
                <a: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движения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МГН между необходимыми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объектами</a:t>
              </a:r>
              <a:endParaRPr lang="ru-RU" dirty="0"/>
            </a:p>
          </p:txBody>
        </p:sp>
      </p:grpSp>
      <p:sp>
        <p:nvSpPr>
          <p:cNvPr id="5" name="Выноска со стрелкой вниз 4"/>
          <p:cNvSpPr/>
          <p:nvPr/>
        </p:nvSpPr>
        <p:spPr>
          <a:xfrm>
            <a:off x="467544" y="2204864"/>
            <a:ext cx="8280920" cy="151216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территорий населенных пунктов, которая распадается на два варианта – приоритетный случай (адаптация в соответствии с принципом универсального дизайна) и исключительная ситуация (адаптация в соответствии с принципом разумного приспособления, когда адаптация в соответствии с принципом универсального дизайна невозможна)</a:t>
            </a:r>
          </a:p>
          <a:p>
            <a:pPr algn="ctr"/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64524" y="3501008"/>
            <a:ext cx="8280920" cy="1368152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Включение деятельности по благоустройству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территорий в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градостроительной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64524" y="4721740"/>
            <a:ext cx="8280920" cy="966027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встроенность требований к доступности городской среды в градостроительный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589240"/>
            <a:ext cx="828092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законодательством о градостроительной деятельности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приведения в соответствие с требованиями к качеству градостроительной среды уже освоенных территорий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существующей застройки населенных пунктов </a:t>
            </a: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381750"/>
            <a:ext cx="485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17189</TotalTime>
  <Words>2556</Words>
  <Application>Microsoft Office PowerPoint</Application>
  <PresentationFormat>Экран (4:3)</PresentationFormat>
  <Paragraphs>226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    Нормативные, технические и методические документы в сфере благоустройства территорий:  новые возможности и вызовы для муниципальных образований  А.С. Пузанов  фонд «Институт экономики города»      Псков, 28 сентября 2018 г.   </vt:lpstr>
      <vt:lpstr>Федеральный закон от 29 декабря 2017 г. № 463-ФЗ «О внесении изменений …» </vt:lpstr>
      <vt:lpstr>Проблемы и вызовы</vt:lpstr>
      <vt:lpstr>Модельный закон субъекта Российской Федерации «О порядке определения органами местного самоуправления границ прилегающих территорий» </vt:lpstr>
      <vt:lpstr>Вопросы доступности городской среды для маломобильных групп населения</vt:lpstr>
      <vt:lpstr>Анализ федерального регулирования доступности</vt:lpstr>
      <vt:lpstr>Анализ регионального и местного регулирования доступности</vt:lpstr>
      <vt:lpstr>Концепция законодательных и иных предложений по внесению изменений в требования по доступности территорий для МГН (Концепция)</vt:lpstr>
      <vt:lpstr>Общие принципы Концепции </vt:lpstr>
      <vt:lpstr>Требования к благоустройству территорий в целях достижения необходимого качества безбарьерной градостроительной среды (требования к качеству БГС)</vt:lpstr>
      <vt:lpstr>Местные требования к качеству БГС (1)</vt:lpstr>
      <vt:lpstr>Местные требования к качеству БГС (2)</vt:lpstr>
      <vt:lpstr>Местные требования к качеству БГС (3)</vt:lpstr>
      <vt:lpstr>Встраивание в градостроительный процесс требований по доступности</vt:lpstr>
      <vt:lpstr> Поддержка институтов гражданского общества в вовлечении населения в благоустройство дворовых территорий и развитие комфортной городской среды Проект реализуется с использованием гранта Президента Российской Федерации на развитие гражданского общества, предоставленного Фондом президентских грантов (2017-2)  </vt:lpstr>
      <vt:lpstr>Презентация PowerPoint</vt:lpstr>
      <vt:lpstr>Презентация PowerPoint</vt:lpstr>
      <vt:lpstr>Структура рекомндаций</vt:lpstr>
      <vt:lpstr>Структура рекомндаций</vt:lpstr>
      <vt:lpstr>Презентация PowerPoint</vt:lpstr>
      <vt:lpstr>ИНСТИТУТ ЭКОНОМИКИ ГОРОДА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Sofiko</dc:creator>
  <cp:lastModifiedBy>puzanov</cp:lastModifiedBy>
  <cp:revision>435</cp:revision>
  <dcterms:created xsi:type="dcterms:W3CDTF">2015-05-28T20:00:48Z</dcterms:created>
  <dcterms:modified xsi:type="dcterms:W3CDTF">2018-09-27T10:01:13Z</dcterms:modified>
</cp:coreProperties>
</file>