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262" r:id="rId4"/>
    <p:sldId id="313" r:id="rId5"/>
    <p:sldId id="307" r:id="rId6"/>
    <p:sldId id="310" r:id="rId7"/>
    <p:sldId id="312" r:id="rId8"/>
    <p:sldId id="315" r:id="rId9"/>
    <p:sldId id="309" r:id="rId10"/>
    <p:sldId id="311" r:id="rId11"/>
    <p:sldId id="314" r:id="rId12"/>
    <p:sldId id="321" r:id="rId13"/>
    <p:sldId id="318" r:id="rId14"/>
    <p:sldId id="304" r:id="rId15"/>
    <p:sldId id="320" r:id="rId16"/>
    <p:sldId id="302" r:id="rId17"/>
    <p:sldId id="303" r:id="rId18"/>
    <p:sldId id="308" r:id="rId19"/>
    <p:sldId id="297" r:id="rId20"/>
    <p:sldId id="296" r:id="rId21"/>
  </p:sldIdLst>
  <p:sldSz cx="9144000" cy="6858000" type="screen4x3"/>
  <p:notesSz cx="6858000" cy="914400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A79A7"/>
    <a:srgbClr val="3477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26" autoAdjust="0"/>
  </p:normalViewPr>
  <p:slideViewPr>
    <p:cSldViewPr>
      <p:cViewPr>
        <p:scale>
          <a:sx n="100" d="100"/>
          <a:sy n="100" d="100"/>
        </p:scale>
        <p:origin x="42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5ECEB-B376-43F3-9C75-830700010122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B5CC5033-9CF4-4BCD-86D5-3BCFDCBF6635}">
      <dgm:prSet phldrT="[Текст]" custT="1"/>
      <dgm:spPr/>
      <dgm:t>
        <a:bodyPr/>
        <a:lstStyle/>
        <a:p>
          <a:r>
            <a:rPr lang="ru-RU" sz="1050" b="1" dirty="0">
              <a:latin typeface="Tahoma" pitchFamily="34" charset="0"/>
              <a:ea typeface="Tahoma" pitchFamily="34" charset="0"/>
              <a:cs typeface="Tahoma" pitchFamily="34" charset="0"/>
            </a:rPr>
            <a:t>Приём заявок, распределение по номинациям, заочный отбор</a:t>
          </a:r>
          <a:br>
            <a:rPr lang="ru-RU" sz="1050" b="1" dirty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dirty="0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ru-RU" sz="1050" b="1" dirty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dirty="0">
              <a:latin typeface="Tahoma" pitchFamily="34" charset="0"/>
              <a:ea typeface="Tahoma" pitchFamily="34" charset="0"/>
              <a:cs typeface="Tahoma" pitchFamily="34" charset="0"/>
            </a:rPr>
            <a:t>июнь</a:t>
          </a:r>
          <a:r>
            <a:rPr lang="ru-RU" sz="1050" dirty="0"/>
            <a:t>–</a:t>
          </a:r>
          <a:r>
            <a:rPr lang="ru-RU" sz="1050" b="1" dirty="0">
              <a:latin typeface="Tahoma" pitchFamily="34" charset="0"/>
              <a:ea typeface="Tahoma" pitchFamily="34" charset="0"/>
              <a:cs typeface="Tahoma" pitchFamily="34" charset="0"/>
            </a:rPr>
            <a:t>август</a:t>
          </a:r>
          <a:r>
            <a:rPr lang="en-US" sz="1050" b="1" dirty="0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en-US" sz="1050" b="1" dirty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dirty="0">
              <a:latin typeface="Tahoma" pitchFamily="34" charset="0"/>
              <a:ea typeface="Tahoma" pitchFamily="34" charset="0"/>
              <a:cs typeface="Tahoma" pitchFamily="34" charset="0"/>
            </a:rPr>
            <a:t>2018 г</a:t>
          </a:r>
          <a:r>
            <a:rPr lang="ru-RU" sz="1050" b="1" dirty="0"/>
            <a:t>.</a:t>
          </a:r>
        </a:p>
      </dgm:t>
    </dgm:pt>
    <dgm:pt modelId="{34D9097A-1A3F-440B-8135-6D664C498323}" type="parTrans" cxnId="{B1A93C5E-F4FC-4DC4-911A-D0DAD23F3128}">
      <dgm:prSet/>
      <dgm:spPr/>
      <dgm:t>
        <a:bodyPr/>
        <a:lstStyle/>
        <a:p>
          <a:endParaRPr lang="ru-RU"/>
        </a:p>
      </dgm:t>
    </dgm:pt>
    <dgm:pt modelId="{A7489F5B-37A1-4C26-A3D6-98B7891B37C5}" type="sibTrans" cxnId="{B1A93C5E-F4FC-4DC4-911A-D0DAD23F3128}">
      <dgm:prSet/>
      <dgm:spPr/>
      <dgm:t>
        <a:bodyPr/>
        <a:lstStyle/>
        <a:p>
          <a:endParaRPr lang="ru-RU"/>
        </a:p>
      </dgm:t>
    </dgm:pt>
    <dgm:pt modelId="{66C6F93A-F859-49B9-AA2F-089A09906382}">
      <dgm:prSet phldrT="[Текст]" custT="1"/>
      <dgm:spPr/>
      <dgm:t>
        <a:bodyPr/>
        <a:lstStyle/>
        <a:p>
          <a: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  <a:t>Очный</a:t>
          </a:r>
          <a:b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  <a:t> отборочный тур (конференция)</a:t>
          </a:r>
          <a:b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  <a:t> в Москве</a:t>
          </a:r>
          <a:b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  <a:t>25 сентября</a:t>
          </a:r>
          <a:r>
            <a:rPr lang="en-US" sz="1050" b="1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en-US" sz="1050" b="1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  <a:t>2018 г.</a:t>
          </a:r>
        </a:p>
      </dgm:t>
    </dgm:pt>
    <dgm:pt modelId="{7423CCC5-4360-49C7-ACB9-DBFE1D8188C7}" type="parTrans" cxnId="{49A096B9-B76D-4B82-8B6D-0156F1174F45}">
      <dgm:prSet/>
      <dgm:spPr/>
      <dgm:t>
        <a:bodyPr/>
        <a:lstStyle/>
        <a:p>
          <a:endParaRPr lang="ru-RU"/>
        </a:p>
      </dgm:t>
    </dgm:pt>
    <dgm:pt modelId="{0DA57D25-4967-4CB9-A730-E5526845EF50}" type="sibTrans" cxnId="{49A096B9-B76D-4B82-8B6D-0156F1174F45}">
      <dgm:prSet/>
      <dgm:spPr/>
      <dgm:t>
        <a:bodyPr/>
        <a:lstStyle/>
        <a:p>
          <a:endParaRPr lang="ru-RU"/>
        </a:p>
      </dgm:t>
    </dgm:pt>
    <dgm:pt modelId="{B993B96C-6A33-453D-8353-C97BE4E67CDA}">
      <dgm:prSet phldrT="[Текст]" custT="1"/>
      <dgm:spPr/>
      <dgm:t>
        <a:bodyPr/>
        <a:lstStyle/>
        <a:p>
          <a: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  <a:t>Финал</a:t>
          </a:r>
          <a:r>
            <a:rPr lang="ru-RU" sz="1050" b="1" baseline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br>
            <a:rPr lang="ru-RU" sz="1050" b="1" baseline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baseline="0">
              <a:latin typeface="Tahoma" pitchFamily="34" charset="0"/>
              <a:ea typeface="Tahoma" pitchFamily="34" charset="0"/>
              <a:cs typeface="Tahoma" pitchFamily="34" charset="0"/>
            </a:rPr>
            <a:t>в Санкт-Петербурге</a:t>
          </a:r>
          <a:br>
            <a:rPr lang="ru-RU" sz="1050" b="1" baseline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baseline="0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ru-RU" sz="1050" b="1" baseline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baseline="0">
              <a:latin typeface="Tahoma" pitchFamily="34" charset="0"/>
              <a:ea typeface="Tahoma" pitchFamily="34" charset="0"/>
              <a:cs typeface="Tahoma" pitchFamily="34" charset="0"/>
            </a:rPr>
            <a:t>22 </a:t>
          </a:r>
          <a: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  <a:t>октября</a:t>
          </a:r>
          <a:r>
            <a:rPr lang="en-US" sz="1050" b="1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en-US" sz="1050" b="1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>
              <a:latin typeface="Tahoma" pitchFamily="34" charset="0"/>
              <a:ea typeface="Tahoma" pitchFamily="34" charset="0"/>
              <a:cs typeface="Tahoma" pitchFamily="34" charset="0"/>
            </a:rPr>
            <a:t>2018 г</a:t>
          </a:r>
          <a:r>
            <a:rPr lang="ru-RU" sz="1200"/>
            <a:t>. </a:t>
          </a:r>
        </a:p>
      </dgm:t>
    </dgm:pt>
    <dgm:pt modelId="{5D086B85-EB5F-4D89-9BDE-97A3A136365E}" type="parTrans" cxnId="{A62A36BC-E695-4CCC-8F83-46E9609D1E40}">
      <dgm:prSet/>
      <dgm:spPr/>
      <dgm:t>
        <a:bodyPr/>
        <a:lstStyle/>
        <a:p>
          <a:endParaRPr lang="ru-RU"/>
        </a:p>
      </dgm:t>
    </dgm:pt>
    <dgm:pt modelId="{C22327A7-4D2A-41EF-BDE9-6950FB06104D}" type="sibTrans" cxnId="{A62A36BC-E695-4CCC-8F83-46E9609D1E40}">
      <dgm:prSet/>
      <dgm:spPr/>
      <dgm:t>
        <a:bodyPr/>
        <a:lstStyle/>
        <a:p>
          <a:endParaRPr lang="ru-RU"/>
        </a:p>
      </dgm:t>
    </dgm:pt>
    <dgm:pt modelId="{374B2C1A-0CC5-42B0-A4F2-064E7077623E}" type="pres">
      <dgm:prSet presAssocID="{F6F5ECEB-B376-43F3-9C75-830700010122}" presName="Name0" presStyleCnt="0">
        <dgm:presLayoutVars>
          <dgm:dir/>
          <dgm:resizeHandles val="exact"/>
        </dgm:presLayoutVars>
      </dgm:prSet>
      <dgm:spPr/>
    </dgm:pt>
    <dgm:pt modelId="{AA186636-E70A-4E0F-AD34-9CA44260FDCA}" type="pres">
      <dgm:prSet presAssocID="{B5CC5033-9CF4-4BCD-86D5-3BCFDCBF663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076B7-4D65-4EE1-93D8-B004AF16A2B3}" type="pres">
      <dgm:prSet presAssocID="{A7489F5B-37A1-4C26-A3D6-98B7891B37C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5E70748-725F-42D8-AB52-AC52CE22DB27}" type="pres">
      <dgm:prSet presAssocID="{A7489F5B-37A1-4C26-A3D6-98B7891B37C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78FA764-8E18-4219-9D6C-2A574ED07B8A}" type="pres">
      <dgm:prSet presAssocID="{66C6F93A-F859-49B9-AA2F-089A099063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24E8B-367D-4D47-B47E-ED40B73CA4FF}" type="pres">
      <dgm:prSet presAssocID="{0DA57D25-4967-4CB9-A730-E5526845EF5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366065D-82E5-4D24-84E9-6EE0196CBBBC}" type="pres">
      <dgm:prSet presAssocID="{0DA57D25-4967-4CB9-A730-E5526845EF5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EE41383-F54C-4E59-B886-D29964CB0159}" type="pres">
      <dgm:prSet presAssocID="{B993B96C-6A33-453D-8353-C97BE4E67CD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AF3022-82CC-45F7-83F2-123EE2854F2E}" type="presOf" srcId="{A7489F5B-37A1-4C26-A3D6-98B7891B37C5}" destId="{11B076B7-4D65-4EE1-93D8-B004AF16A2B3}" srcOrd="0" destOrd="0" presId="urn:microsoft.com/office/officeart/2005/8/layout/process1"/>
    <dgm:cxn modelId="{0560677A-BC24-461A-8538-805A76D0D254}" type="presOf" srcId="{66C6F93A-F859-49B9-AA2F-089A09906382}" destId="{678FA764-8E18-4219-9D6C-2A574ED07B8A}" srcOrd="0" destOrd="0" presId="urn:microsoft.com/office/officeart/2005/8/layout/process1"/>
    <dgm:cxn modelId="{41FDE34C-DFF7-441D-B8B9-12A41B959D30}" type="presOf" srcId="{A7489F5B-37A1-4C26-A3D6-98B7891B37C5}" destId="{B5E70748-725F-42D8-AB52-AC52CE22DB27}" srcOrd="1" destOrd="0" presId="urn:microsoft.com/office/officeart/2005/8/layout/process1"/>
    <dgm:cxn modelId="{E187E8BA-DE04-4C69-BADD-8A5F3B97A4F0}" type="presOf" srcId="{0DA57D25-4967-4CB9-A730-E5526845EF50}" destId="{F366065D-82E5-4D24-84E9-6EE0196CBBBC}" srcOrd="1" destOrd="0" presId="urn:microsoft.com/office/officeart/2005/8/layout/process1"/>
    <dgm:cxn modelId="{009C554A-4E0B-4507-A144-D8A614A42241}" type="presOf" srcId="{0DA57D25-4967-4CB9-A730-E5526845EF50}" destId="{2A424E8B-367D-4D47-B47E-ED40B73CA4FF}" srcOrd="0" destOrd="0" presId="urn:microsoft.com/office/officeart/2005/8/layout/process1"/>
    <dgm:cxn modelId="{396CB961-F7B3-4B2A-BBE5-F8F72C715598}" type="presOf" srcId="{B5CC5033-9CF4-4BCD-86D5-3BCFDCBF6635}" destId="{AA186636-E70A-4E0F-AD34-9CA44260FDCA}" srcOrd="0" destOrd="0" presId="urn:microsoft.com/office/officeart/2005/8/layout/process1"/>
    <dgm:cxn modelId="{A62A36BC-E695-4CCC-8F83-46E9609D1E40}" srcId="{F6F5ECEB-B376-43F3-9C75-830700010122}" destId="{B993B96C-6A33-453D-8353-C97BE4E67CDA}" srcOrd="2" destOrd="0" parTransId="{5D086B85-EB5F-4D89-9BDE-97A3A136365E}" sibTransId="{C22327A7-4D2A-41EF-BDE9-6950FB06104D}"/>
    <dgm:cxn modelId="{B1A93C5E-F4FC-4DC4-911A-D0DAD23F3128}" srcId="{F6F5ECEB-B376-43F3-9C75-830700010122}" destId="{B5CC5033-9CF4-4BCD-86D5-3BCFDCBF6635}" srcOrd="0" destOrd="0" parTransId="{34D9097A-1A3F-440B-8135-6D664C498323}" sibTransId="{A7489F5B-37A1-4C26-A3D6-98B7891B37C5}"/>
    <dgm:cxn modelId="{D7122638-AE87-4E0F-8013-1214F7F014CB}" type="presOf" srcId="{B993B96C-6A33-453D-8353-C97BE4E67CDA}" destId="{0EE41383-F54C-4E59-B886-D29964CB0159}" srcOrd="0" destOrd="0" presId="urn:microsoft.com/office/officeart/2005/8/layout/process1"/>
    <dgm:cxn modelId="{3A7CA933-A8CC-4E04-8944-309A4B203FDA}" type="presOf" srcId="{F6F5ECEB-B376-43F3-9C75-830700010122}" destId="{374B2C1A-0CC5-42B0-A4F2-064E7077623E}" srcOrd="0" destOrd="0" presId="urn:microsoft.com/office/officeart/2005/8/layout/process1"/>
    <dgm:cxn modelId="{49A096B9-B76D-4B82-8B6D-0156F1174F45}" srcId="{F6F5ECEB-B376-43F3-9C75-830700010122}" destId="{66C6F93A-F859-49B9-AA2F-089A09906382}" srcOrd="1" destOrd="0" parTransId="{7423CCC5-4360-49C7-ACB9-DBFE1D8188C7}" sibTransId="{0DA57D25-4967-4CB9-A730-E5526845EF50}"/>
    <dgm:cxn modelId="{6484A3F7-0582-434D-8979-7A87629700AA}" type="presParOf" srcId="{374B2C1A-0CC5-42B0-A4F2-064E7077623E}" destId="{AA186636-E70A-4E0F-AD34-9CA44260FDCA}" srcOrd="0" destOrd="0" presId="urn:microsoft.com/office/officeart/2005/8/layout/process1"/>
    <dgm:cxn modelId="{69CE9168-5961-4645-B973-0F23944CE24B}" type="presParOf" srcId="{374B2C1A-0CC5-42B0-A4F2-064E7077623E}" destId="{11B076B7-4D65-4EE1-93D8-B004AF16A2B3}" srcOrd="1" destOrd="0" presId="urn:microsoft.com/office/officeart/2005/8/layout/process1"/>
    <dgm:cxn modelId="{F46789AB-6F6B-4CB2-B13E-87D155B5322A}" type="presParOf" srcId="{11B076B7-4D65-4EE1-93D8-B004AF16A2B3}" destId="{B5E70748-725F-42D8-AB52-AC52CE22DB27}" srcOrd="0" destOrd="0" presId="urn:microsoft.com/office/officeart/2005/8/layout/process1"/>
    <dgm:cxn modelId="{7C7D23AF-1185-47E9-AF3D-9DB39ED26B00}" type="presParOf" srcId="{374B2C1A-0CC5-42B0-A4F2-064E7077623E}" destId="{678FA764-8E18-4219-9D6C-2A574ED07B8A}" srcOrd="2" destOrd="0" presId="urn:microsoft.com/office/officeart/2005/8/layout/process1"/>
    <dgm:cxn modelId="{59DEDB6A-F7A9-41FF-940F-4C071D982857}" type="presParOf" srcId="{374B2C1A-0CC5-42B0-A4F2-064E7077623E}" destId="{2A424E8B-367D-4D47-B47E-ED40B73CA4FF}" srcOrd="3" destOrd="0" presId="urn:microsoft.com/office/officeart/2005/8/layout/process1"/>
    <dgm:cxn modelId="{FF44FE1A-9DCC-40CA-9C10-A15E8D21F8EE}" type="presParOf" srcId="{2A424E8B-367D-4D47-B47E-ED40B73CA4FF}" destId="{F366065D-82E5-4D24-84E9-6EE0196CBBBC}" srcOrd="0" destOrd="0" presId="urn:microsoft.com/office/officeart/2005/8/layout/process1"/>
    <dgm:cxn modelId="{FDDF76F8-EE9B-4FAC-AD7B-A0F41CA2CDB3}" type="presParOf" srcId="{374B2C1A-0CC5-42B0-A4F2-064E7077623E}" destId="{0EE41383-F54C-4E59-B886-D29964CB015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186636-E70A-4E0F-AD34-9CA44260FDCA}">
      <dsp:nvSpPr>
        <dsp:cNvPr id="0" name=""/>
        <dsp:cNvSpPr/>
      </dsp:nvSpPr>
      <dsp:spPr>
        <a:xfrm>
          <a:off x="7953" y="0"/>
          <a:ext cx="1527667" cy="10953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Приём заявок, распределение по номинациям, заочный отбор</a:t>
          </a:r>
          <a:br>
            <a:rPr lang="ru-RU" sz="1050" b="1" kern="1200" dirty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 dirty="0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ru-RU" sz="1050" b="1" kern="1200" dirty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июнь</a:t>
          </a:r>
          <a:r>
            <a:rPr lang="ru-RU" sz="1050" kern="1200" dirty="0"/>
            <a:t>–</a:t>
          </a:r>
          <a:r>
            <a:rPr lang="ru-RU" sz="105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август</a:t>
          </a:r>
          <a:r>
            <a:rPr lang="en-US" sz="1050" b="1" kern="1200" dirty="0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en-US" sz="1050" b="1" kern="1200" dirty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2018 г</a:t>
          </a:r>
          <a:r>
            <a:rPr lang="ru-RU" sz="1050" b="1" kern="1200" dirty="0"/>
            <a:t>.</a:t>
          </a:r>
        </a:p>
      </dsp:txBody>
      <dsp:txXfrm>
        <a:off x="7953" y="0"/>
        <a:ext cx="1527667" cy="1095375"/>
      </dsp:txXfrm>
    </dsp:sp>
    <dsp:sp modelId="{11B076B7-4D65-4EE1-93D8-B004AF16A2B3}">
      <dsp:nvSpPr>
        <dsp:cNvPr id="0" name=""/>
        <dsp:cNvSpPr/>
      </dsp:nvSpPr>
      <dsp:spPr>
        <a:xfrm>
          <a:off x="1688388" y="358256"/>
          <a:ext cx="323865" cy="378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688388" y="358256"/>
        <a:ext cx="323865" cy="378861"/>
      </dsp:txXfrm>
    </dsp:sp>
    <dsp:sp modelId="{678FA764-8E18-4219-9D6C-2A574ED07B8A}">
      <dsp:nvSpPr>
        <dsp:cNvPr id="0" name=""/>
        <dsp:cNvSpPr/>
      </dsp:nvSpPr>
      <dsp:spPr>
        <a:xfrm>
          <a:off x="2146688" y="0"/>
          <a:ext cx="1527667" cy="10953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  <a:t>Очный</a:t>
          </a:r>
          <a:b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  <a:t> отборочный тур (конференция)</a:t>
          </a:r>
          <a:b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  <a:t> в Москве</a:t>
          </a:r>
          <a:b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  <a:t>25 сентября</a:t>
          </a:r>
          <a:r>
            <a:rPr lang="en-US" sz="1050" b="1" kern="1200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en-US" sz="1050" b="1" kern="120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  <a:t>2018 г.</a:t>
          </a:r>
        </a:p>
      </dsp:txBody>
      <dsp:txXfrm>
        <a:off x="2146688" y="0"/>
        <a:ext cx="1527667" cy="1095375"/>
      </dsp:txXfrm>
    </dsp:sp>
    <dsp:sp modelId="{2A424E8B-367D-4D47-B47E-ED40B73CA4FF}">
      <dsp:nvSpPr>
        <dsp:cNvPr id="0" name=""/>
        <dsp:cNvSpPr/>
      </dsp:nvSpPr>
      <dsp:spPr>
        <a:xfrm>
          <a:off x="3827123" y="358256"/>
          <a:ext cx="323865" cy="3788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827123" y="358256"/>
        <a:ext cx="323865" cy="378861"/>
      </dsp:txXfrm>
    </dsp:sp>
    <dsp:sp modelId="{0EE41383-F54C-4E59-B886-D29964CB0159}">
      <dsp:nvSpPr>
        <dsp:cNvPr id="0" name=""/>
        <dsp:cNvSpPr/>
      </dsp:nvSpPr>
      <dsp:spPr>
        <a:xfrm>
          <a:off x="4285423" y="0"/>
          <a:ext cx="1527667" cy="10953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  <a:t>Финал</a:t>
          </a:r>
          <a:r>
            <a:rPr lang="ru-RU" sz="1050" b="1" kern="1200" baseline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br>
            <a:rPr lang="ru-RU" sz="1050" b="1" kern="1200" baseline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 baseline="0">
              <a:latin typeface="Tahoma" pitchFamily="34" charset="0"/>
              <a:ea typeface="Tahoma" pitchFamily="34" charset="0"/>
              <a:cs typeface="Tahoma" pitchFamily="34" charset="0"/>
            </a:rPr>
            <a:t>в Санкт-Петербурге</a:t>
          </a:r>
          <a:br>
            <a:rPr lang="ru-RU" sz="1050" b="1" kern="1200" baseline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 baseline="0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ru-RU" sz="1050" b="1" kern="1200" baseline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 baseline="0">
              <a:latin typeface="Tahoma" pitchFamily="34" charset="0"/>
              <a:ea typeface="Tahoma" pitchFamily="34" charset="0"/>
              <a:cs typeface="Tahoma" pitchFamily="34" charset="0"/>
            </a:rPr>
            <a:t>22 </a:t>
          </a:r>
          <a: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  <a:t>октября</a:t>
          </a:r>
          <a:r>
            <a:rPr lang="en-US" sz="1050" b="1" kern="1200">
              <a:latin typeface="Tahoma" pitchFamily="34" charset="0"/>
              <a:ea typeface="Tahoma" pitchFamily="34" charset="0"/>
              <a:cs typeface="Tahoma" pitchFamily="34" charset="0"/>
            </a:rPr>
            <a:t/>
          </a:r>
          <a:br>
            <a:rPr lang="en-US" sz="1050" b="1" kern="120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050" b="1" kern="1200">
              <a:latin typeface="Tahoma" pitchFamily="34" charset="0"/>
              <a:ea typeface="Tahoma" pitchFamily="34" charset="0"/>
              <a:cs typeface="Tahoma" pitchFamily="34" charset="0"/>
            </a:rPr>
            <a:t>2018 г</a:t>
          </a:r>
          <a:r>
            <a:rPr lang="ru-RU" sz="1200" kern="1200"/>
            <a:t>. </a:t>
          </a:r>
        </a:p>
      </dsp:txBody>
      <dsp:txXfrm>
        <a:off x="4285423" y="0"/>
        <a:ext cx="1527667" cy="1095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F6429-5EE1-4044-A8A3-239ED09AF62B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D5ABA-CEFC-458A-A8BC-8DC1F51F9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0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6216-AB26-403B-B0DD-9B5413109A0A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E789-44F7-434E-8C18-7AE8C71E12F5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CE67-803F-47EB-8FED-C154291AB2E9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9BC-7B0F-4325-A650-48D772B6C78A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19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DDA-A943-4104-9A40-F11C068C4F2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672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238-3F97-411B-9EC8-22CD10B24F60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418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5710-56A6-4CB1-97CA-0EFFFBA882EA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073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BF97-3697-4BB3-9FC4-1DBF813C4FB0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388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A54C1-B3D2-4420-833B-4E590439A97F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037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7664-D225-48A1-B8A7-006E68003741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136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BDF-8A1D-4AB0-A91A-FA95B8B2811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22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6F1B-83B0-44CF-A0CA-16CA543117E3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166E-D185-4367-AB44-CE615A46857F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501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C67C-3C18-4D48-B236-CA0C648BDCA2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731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438F-7175-465E-8EF6-82C420CCEC12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736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90CA-6D5B-4BB5-A211-04258B7A38FE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398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CD72-7D30-4641-B8E3-3C23392FF275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1691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575B-C00F-4360-8AE0-24DFCC76A2F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5559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A7D7-3FD3-4E8B-BF6B-10843DB98FB7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992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B4F-7144-4338-B404-CDBB4C27BDAE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278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68A3-8676-4D4B-B094-2A264EEB0CA7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8773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665-266D-410E-B170-3CFD50116737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59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F2EB-E1E2-47CE-AB1A-9FAD3D5C6690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AC44-8455-471E-937F-2AD9717E71BC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460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C6C-95CB-4B01-8E93-3111844F77C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217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2A89-365D-4B44-A1E2-A07EA05BF2AB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837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B71E-4815-4B3E-9F85-0F35DCAFF081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17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1199-C65B-4A3E-87C4-921006D63AA5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911-D97F-46D0-A8C1-91775A83F276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2A54-58B4-4243-AAB6-E7AC06CD0660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A4E-CA1D-4C29-86DF-883DCEEACC6D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A1C-B21C-403B-ABCA-6072B2EC3CE3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80DB-DF31-40D1-B5A2-B8354CF76789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6577-E1FE-4FCE-BA88-212FE7ED54B6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5F92A8-A0F6-441F-AD98-CB9B47ED69F3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400"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844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14646B7-8C8A-4F6D-955D-1AA3289F605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400"/>
              <a:t>01.03.2018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941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ailbox@urbaneconomics.ru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18648" cy="331236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Актуальные проблемы и вопросы реализации Федерального Закона №172 «О стратегическом планировании в Российской Федерации»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3501" y="5977855"/>
            <a:ext cx="792088" cy="78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23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62447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между сценариями разных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 (на примере Ленинградской области)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Методические </a:t>
            </a:r>
            <a:r>
              <a:rPr lang="ru-RU" dirty="0" smtClean="0"/>
              <a:t>рекомендации: сценарии разных типов</a:t>
            </a:r>
          </a:p>
          <a:p>
            <a:pPr lvl="1"/>
            <a:r>
              <a:rPr lang="ru-RU" dirty="0" smtClean="0"/>
              <a:t>на </a:t>
            </a:r>
            <a:r>
              <a:rPr lang="ru-RU" dirty="0"/>
              <a:t>основе заданных внешних </a:t>
            </a:r>
            <a:r>
              <a:rPr lang="ru-RU" dirty="0" smtClean="0"/>
              <a:t>условий (прогнозные)</a:t>
            </a:r>
          </a:p>
          <a:p>
            <a:pPr lvl="1"/>
            <a:r>
              <a:rPr lang="ru-RU" dirty="0"/>
              <a:t>при преобладании </a:t>
            </a:r>
            <a:r>
              <a:rPr lang="ru-RU" dirty="0" smtClean="0"/>
              <a:t>той </a:t>
            </a:r>
            <a:r>
              <a:rPr lang="ru-RU" dirty="0"/>
              <a:t>или иной функции или </a:t>
            </a:r>
            <a:r>
              <a:rPr lang="ru-RU" dirty="0" smtClean="0"/>
              <a:t>отрасли (тематические) </a:t>
            </a:r>
          </a:p>
          <a:p>
            <a:r>
              <a:rPr lang="ru-RU" dirty="0" smtClean="0"/>
              <a:t>Уровень субъекта РФ: прогнозные сценарии</a:t>
            </a:r>
          </a:p>
          <a:p>
            <a:pPr lvl="1"/>
            <a:r>
              <a:rPr lang="ru-RU" dirty="0" smtClean="0"/>
              <a:t>инерционный</a:t>
            </a:r>
          </a:p>
          <a:p>
            <a:pPr lvl="1"/>
            <a:r>
              <a:rPr lang="ru-RU" b="1" dirty="0" smtClean="0"/>
              <a:t>реалистичный</a:t>
            </a:r>
          </a:p>
          <a:p>
            <a:pPr lvl="1"/>
            <a:r>
              <a:rPr lang="ru-RU" dirty="0" smtClean="0"/>
              <a:t>инновационный </a:t>
            </a:r>
          </a:p>
          <a:p>
            <a:endParaRPr lang="ru-RU" dirty="0" smtClean="0"/>
          </a:p>
          <a:p>
            <a:r>
              <a:rPr lang="ru-RU" dirty="0" smtClean="0"/>
              <a:t>Уровень муниципального образования – прогнозные или целевые (тематические) сценарии?</a:t>
            </a:r>
          </a:p>
          <a:p>
            <a:endParaRPr lang="ru-R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63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3028" y="199579"/>
            <a:ext cx="8370676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социально-экономического развития Ленинградской области и Тихвинского муниципального района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6851104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Стратегия  социально-экономического развития Ленинградской области  до 2030 </a:t>
            </a:r>
            <a:r>
              <a:rPr lang="ru-RU" dirty="0" smtClean="0"/>
              <a:t>года</a:t>
            </a:r>
          </a:p>
          <a:p>
            <a:pPr lvl="1"/>
            <a:r>
              <a:rPr lang="ru-RU" i="1" dirty="0"/>
              <a:t>Принята Законодательным собранием Ленинградской области  13 июля 2016 года </a:t>
            </a:r>
          </a:p>
          <a:p>
            <a:endParaRPr lang="ru-RU" dirty="0" smtClean="0"/>
          </a:p>
          <a:p>
            <a:r>
              <a:rPr lang="ru-RU" dirty="0" smtClean="0"/>
              <a:t>Стратегия </a:t>
            </a:r>
            <a:r>
              <a:rPr lang="ru-RU" dirty="0"/>
              <a:t>социально-экономического развития муниципального образования Тихвинский муниципальный район Ленинградской области на период до 2030 </a:t>
            </a:r>
            <a:r>
              <a:rPr lang="ru-RU" dirty="0" smtClean="0"/>
              <a:t>года</a:t>
            </a:r>
            <a:endParaRPr lang="ru-RU" dirty="0"/>
          </a:p>
          <a:p>
            <a:pPr lvl="1"/>
            <a:r>
              <a:rPr lang="ru-RU" i="1" dirty="0"/>
              <a:t>Утверждена решением совета депутатов Тихвинского района от 19.12.2017 №</a:t>
            </a:r>
            <a:r>
              <a:rPr lang="ru-RU" i="1" dirty="0" smtClean="0"/>
              <a:t>01-201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oat of arms of Leningrad Oblast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4972" y="1628800"/>
            <a:ext cx="1263085" cy="144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oat of Arms of Tikhvin (Leningrad oblast) (177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5203" y="3645024"/>
            <a:ext cx="1250791" cy="151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09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62447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Согласованность целеполагания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5288428"/>
              </p:ext>
            </p:extLst>
          </p:nvPr>
        </p:nvGraphicFramePr>
        <p:xfrm>
          <a:off x="1331640" y="1556792"/>
          <a:ext cx="6912768" cy="432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528392"/>
              </a:tblGrid>
              <a:tr h="640080"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Ленинградская область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Тихвинский муниципальный район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Главная цель: </a:t>
                      </a:r>
                      <a:r>
                        <a:rPr lang="ru-RU" sz="1050" dirty="0" smtClean="0"/>
                        <a:t>Обеспечение устойчивого экономического роста и улучшение качества жизни населения региона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Главная цель: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комфортного и благополучного проживания людей путем повышения качества жизни к 2030 году на основе эффективного социально-ориентированного типа экономического развития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290" rtl="0" eaLnBrk="1" latinLnBrk="0" hangingPunct="1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направления: 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эффективной занятости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человеческого капитала региона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государственного и муниципального управления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0" rtl="0" eaLnBrk="1" latinLnBrk="0" hangingPunct="1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блока приоритетов (направлений):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человеческого потенциала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Комфортная среда для жизни и работы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экономического роста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системы муниципального управления</a:t>
                      </a:r>
                    </a:p>
                  </a:txBody>
                  <a:tcPr/>
                </a:tc>
              </a:tr>
              <a:tr h="504160">
                <a:tc>
                  <a:txBody>
                    <a:bodyPr/>
                    <a:lstStyle/>
                    <a:p>
                      <a:pPr marL="0" algn="ctr" defTabSz="914290" rtl="0" eaLnBrk="1" latinLnBrk="0" hangingPunct="1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векторов развития: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Индустриальное лидерство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Профессиональное образование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Комфортные поселения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Продовольственная безопасность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Современный транспортный комплекс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Здоровье населения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0" rtl="0" eaLnBrk="1" latinLnBrk="0" hangingPunct="1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приоритетов: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 и здравоохранение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спорт, молодежная политика и туризм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Комфортная среда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Инфраструктурное развитие и ЖКХ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 в производство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Новые рабочие места</a:t>
                      </a:r>
                    </a:p>
                    <a:p>
                      <a:pPr marL="228600" indent="-228600" algn="l" defTabSz="914290" rtl="0" eaLnBrk="1" latinLnBrk="0" hangingPunct="1">
                        <a:buAutoNum type="arabicParenR"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Территория эффективного управления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290" rtl="0" eaLnBrk="1" latinLnBrk="0" hangingPunct="1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задач стратегии</a:t>
                      </a:r>
                      <a:endParaRPr lang="ru-RU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0" rtl="0" eaLnBrk="1" latinLnBrk="0" hangingPunct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2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20974" y="-38100"/>
            <a:ext cx="7704855" cy="1203449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целевых блоков документов различного уровня в Стратегии социально-экономического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Тихвинского муниципального района 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627540" cy="5034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802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62447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Согласованность механизмов реализации Стратегии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983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Согласование идёт в большей степени через госпрограммы/муниципальные программы, чем непосредственно через стратегию</a:t>
            </a:r>
          </a:p>
          <a:p>
            <a:r>
              <a:rPr lang="ru-RU" i="1" dirty="0" smtClean="0"/>
              <a:t>«… актуализированные </a:t>
            </a:r>
            <a:r>
              <a:rPr lang="ru-RU" i="1" dirty="0"/>
              <a:t>программы ориентированы на аналогичные государственные программы Ленинградской области. </a:t>
            </a:r>
            <a:r>
              <a:rPr lang="ru-RU" i="1" dirty="0" smtClean="0"/>
              <a:t>… По </a:t>
            </a:r>
            <a:r>
              <a:rPr lang="ru-RU" i="1" dirty="0"/>
              <a:t>большинству действующих муниципальных программ имеются аналоги на региональном уровне. Две муниципальные программы, касающиеся вопросов архитектуры и градостроительства, а также государственного имущества и земельных </a:t>
            </a:r>
            <a:r>
              <a:rPr lang="ru-RU" i="1" dirty="0" smtClean="0"/>
              <a:t>ресурсов, </a:t>
            </a:r>
            <a:r>
              <a:rPr lang="ru-RU" i="1" dirty="0"/>
              <a:t>не нашли отражения в соответствующих государственных программах Ленинградской </a:t>
            </a:r>
            <a:r>
              <a:rPr lang="ru-RU" i="1" dirty="0" smtClean="0"/>
              <a:t>области»</a:t>
            </a:r>
            <a:endParaRPr lang="ru-RU" i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19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62447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целевых индикаторов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2441171"/>
              </p:ext>
            </p:extLst>
          </p:nvPr>
        </p:nvGraphicFramePr>
        <p:xfrm>
          <a:off x="1415988" y="1556792"/>
          <a:ext cx="6312024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800200"/>
                <a:gridCol w="19915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</a:t>
                      </a:r>
                      <a:r>
                        <a:rPr lang="ru-RU" baseline="0" dirty="0" smtClean="0"/>
                        <a:t> роста значения индикатора в 2016-2030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Ленинградская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Тихвинский муниципальный район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Численность населения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1,03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0,98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Объем инвестиций в основной капитал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2,81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1,48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Оборот розничной торговли (крупные и средние предприятия)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3,14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1,76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Среднемесячная номинальная начисленная заработная плата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3,96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1,98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Жилищная обеспеченность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55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5536" y="209327"/>
            <a:ext cx="8640959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Пятый Конкурс муниципальных стратегий – 2018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446856" y="1268761"/>
            <a:ext cx="8229600" cy="41044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Две группы участников</a:t>
            </a:r>
          </a:p>
          <a:p>
            <a:pPr lvl="1"/>
            <a:r>
              <a:rPr lang="ru-RU" b="1" dirty="0" smtClean="0"/>
              <a:t>малые города</a:t>
            </a:r>
            <a:r>
              <a:rPr lang="ru-RU" dirty="0"/>
              <a:t>: малые поселения и районы с населением до 50 тыс</a:t>
            </a:r>
            <a:r>
              <a:rPr lang="ru-RU" dirty="0" smtClean="0"/>
              <a:t>. чел.</a:t>
            </a:r>
            <a:endParaRPr lang="ru-RU" dirty="0"/>
          </a:p>
          <a:p>
            <a:pPr lvl="1"/>
            <a:r>
              <a:rPr lang="ru-RU" b="1" dirty="0" smtClean="0"/>
              <a:t>средние города</a:t>
            </a:r>
            <a:r>
              <a:rPr lang="ru-RU" dirty="0"/>
              <a:t>: средние города и районы с населением от 50 до 300 тыс</a:t>
            </a:r>
            <a:r>
              <a:rPr lang="ru-RU" dirty="0" smtClean="0"/>
              <a:t>. чел.</a:t>
            </a:r>
            <a:endParaRPr lang="ru-RU" i="1" dirty="0"/>
          </a:p>
          <a:p>
            <a:endParaRPr lang="ru-RU" dirty="0" smtClean="0"/>
          </a:p>
          <a:p>
            <a:r>
              <a:rPr lang="ru-RU" dirty="0" smtClean="0"/>
              <a:t>В каждой группе – главная номинация </a:t>
            </a:r>
            <a:r>
              <a:rPr lang="ru-RU" b="1" dirty="0"/>
              <a:t>«Лучшая стратегия»</a:t>
            </a:r>
            <a:r>
              <a:rPr lang="ru-RU" dirty="0"/>
              <a:t> </a:t>
            </a:r>
            <a:r>
              <a:rPr lang="ru-RU" dirty="0" smtClean="0"/>
              <a:t> и 4-6 частных номинаций</a:t>
            </a:r>
          </a:p>
          <a:p>
            <a:pPr lvl="1"/>
            <a:r>
              <a:rPr lang="ru-RU" dirty="0"/>
              <a:t>«Самый открытый процесс разработки стратегии» (КГИ</a:t>
            </a:r>
            <a:r>
              <a:rPr lang="ru-RU" dirty="0" smtClean="0"/>
              <a:t>) </a:t>
            </a:r>
            <a:endParaRPr lang="ru-RU" sz="2400" dirty="0"/>
          </a:p>
          <a:p>
            <a:pPr lvl="1"/>
            <a:r>
              <a:rPr lang="ru-RU" b="1" dirty="0"/>
              <a:t>«Лучшая согласованность в рамках межмуниципального сотрудничества» (ИЭГ)</a:t>
            </a:r>
            <a:endParaRPr lang="ru-RU" sz="2400" b="1" dirty="0"/>
          </a:p>
          <a:p>
            <a:pPr lvl="1"/>
            <a:r>
              <a:rPr lang="ru-RU" dirty="0"/>
              <a:t>«Определенность стратегического выбора, миссии, концепции развития» (АССЭТ)</a:t>
            </a:r>
            <a:endParaRPr lang="ru-RU" sz="2400" dirty="0"/>
          </a:p>
          <a:p>
            <a:pPr lvl="1"/>
            <a:r>
              <a:rPr lang="ru-RU" dirty="0"/>
              <a:t>«Соответствие целям устойчивого развития» (</a:t>
            </a:r>
            <a:r>
              <a:rPr lang="ru-RU" dirty="0" err="1"/>
              <a:t>Леонтьевский</a:t>
            </a:r>
            <a:r>
              <a:rPr lang="ru-RU" dirty="0"/>
              <a:t> центр)</a:t>
            </a:r>
            <a:endParaRPr lang="ru-RU" sz="2400" dirty="0"/>
          </a:p>
          <a:p>
            <a:pPr lvl="1"/>
            <a:r>
              <a:rPr lang="ru-RU" dirty="0"/>
              <a:t>«Практичность, </a:t>
            </a:r>
            <a:r>
              <a:rPr lang="ru-RU" dirty="0" err="1"/>
              <a:t>встроенность</a:t>
            </a:r>
            <a:r>
              <a:rPr lang="ru-RU" dirty="0"/>
              <a:t> в систему управления и финансирования» (ИРОФ)</a:t>
            </a:r>
            <a:endParaRPr lang="ru-RU" sz="2400" dirty="0"/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3049889127"/>
              </p:ext>
            </p:extLst>
          </p:nvPr>
        </p:nvGraphicFramePr>
        <p:xfrm>
          <a:off x="1805492" y="5445224"/>
          <a:ext cx="5821045" cy="1095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652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6396334"/>
            <a:ext cx="9144000" cy="461665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2132856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51311" y="3252926"/>
            <a:ext cx="4010744" cy="1271583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endParaRPr lang="ru-RU" dirty="0" smtClean="0">
              <a:solidFill>
                <a:prstClr val="white"/>
              </a:solidFill>
            </a:endParaRPr>
          </a:p>
          <a:p>
            <a:pPr defTabSz="914400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Реформы, концепции, программы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Инвестиционная деятельность </a:t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и проекты ГЧП </a:t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городов и регионов</a:t>
            </a:r>
          </a:p>
          <a:p>
            <a:pPr defTabSz="914400"/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>
                <a:solidFill>
                  <a:prstClr val="white"/>
                </a:solidFill>
              </a:rPr>
              <a:t/>
            </a:r>
            <a:br>
              <a:rPr lang="ru-RU" dirty="0">
                <a:solidFill>
                  <a:prstClr val="white"/>
                </a:solidFill>
              </a:rPr>
            </a:b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818" y="172671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ИНСТИТУТ ЭКОНОМИКИ ГОРОДА</a:t>
            </a:r>
            <a:endParaRPr lang="ru-RU" sz="3600" b="1" dirty="0">
              <a:solidFill>
                <a:srgbClr val="00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3183" y="4653136"/>
            <a:ext cx="43873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«ИЭГ» входит в ТОП-50 лучших независимых исследовательских центров мирового рейтинга в двух категориях:</a:t>
            </a:r>
            <a:b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и </a:t>
            </a:r>
            <a:r>
              <a:rPr lang="ru-R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</a:t>
            </a:r>
            <a: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Центральной и Восточной Европы </a:t>
            </a:r>
            <a:b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Go To Think Tank Index </a:t>
            </a:r>
            <a:endParaRPr lang="ru-RU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928" y="2420887"/>
            <a:ext cx="4599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более </a:t>
            </a:r>
            <a: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законодательных </a:t>
            </a:r>
            <a:r>
              <a:rPr lang="ru-R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нормативно-правовых </a:t>
            </a:r>
            <a:r>
              <a:rPr lang="ru-RU" sz="1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актов, </a:t>
            </a:r>
            <a:r>
              <a:rPr lang="ru-R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</a:t>
            </a:r>
            <a:endParaRPr lang="ru-R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7868" y="3252926"/>
            <a:ext cx="3934711" cy="1271583"/>
          </a:xfrm>
          <a:prstGeom prst="rect">
            <a:avLst/>
          </a:prstGeom>
          <a:solidFill>
            <a:srgbClr val="E59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Градостроительный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РФ 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РФ 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214-ФЗ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долевом строительстве 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ипотечных ценных бумагах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396335"/>
            <a:ext cx="8994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- содействие 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социально-экономическому развитию городов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7505" y="949197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«ИЭГ» - некоммерческая негосударственная организация, ведет деятельность по разработке социально-экономических предложений с 1995 года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892751"/>
            <a:ext cx="3931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«ИЭГ» - организация для работы над проектами государственных и коммерческих заказчиков, ведет деятельность с 2003 года</a:t>
            </a:r>
            <a:endParaRPr lang="ru-RU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1095" y="1022808"/>
            <a:ext cx="101088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791614" y="2423138"/>
            <a:ext cx="4426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по направлениям жилищного строительства, ЖКХ, муниципального развития</a:t>
            </a:r>
            <a:endParaRPr lang="ru-RU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1311" y="4702664"/>
            <a:ext cx="42837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Эффективные внедренные решения</a:t>
            </a:r>
            <a:r>
              <a:rPr lang="ru-RU" sz="16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учитывающие юридические и экономические аспекты и основанные на многолетнем опыте проведения прикладных исследований</a:t>
            </a:r>
            <a:endParaRPr lang="ru-RU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hape 242"/>
          <p:cNvSpPr/>
          <p:nvPr/>
        </p:nvSpPr>
        <p:spPr>
          <a:xfrm>
            <a:off x="4205512" y="3513925"/>
            <a:ext cx="622049" cy="781007"/>
          </a:xfrm>
          <a:custGeom>
            <a:avLst/>
            <a:gdLst/>
            <a:ahLst/>
            <a:cxnLst/>
            <a:rect l="0" t="0" r="0" b="0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defTabSz="914400"/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2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9860" y="1064889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20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  <a:endParaRPr lang="ru-RU" sz="20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820" y="1556791"/>
            <a:ext cx="2964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125009 Москва </a:t>
            </a:r>
          </a:p>
          <a:p>
            <a:pPr defTabSz="914400"/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Тверская, 20, стр. 1</a:t>
            </a:r>
            <a:endParaRPr lang="en-US" sz="1600" b="1" spc="50" dirty="0" smtClean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endParaRPr lang="en-US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www.urbaneconomics.ru</a:t>
            </a:r>
            <a:endParaRPr lang="ru-RU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8397" y="2323676"/>
            <a:ext cx="58315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spc="50" dirty="0" smtClean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ru-RU" sz="16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./факс: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363 50 47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787 45 20   </a:t>
            </a:r>
            <a:b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spc="50" dirty="0" smtClean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UrbanEconomics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UrbanEconRu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355600"/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defTabSz="35560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youtube.com/channel/UCq3VciO0o6y5RYqcejjRFnA</a:t>
            </a:r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58374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0709" y="407707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rutcriado.files.wordpress.com/2013/07/youtub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820" y="4516289"/>
            <a:ext cx="511904" cy="36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3501" y="5977855"/>
            <a:ext cx="792088" cy="78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69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62447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 Закона № 172-ФЗ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2014 год)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0910274"/>
              </p:ext>
            </p:extLst>
          </p:nvPr>
        </p:nvGraphicFramePr>
        <p:xfrm>
          <a:off x="421332" y="1466919"/>
          <a:ext cx="8327132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644"/>
                <a:gridCol w="848106"/>
                <a:gridCol w="35443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Положения Закона,</a:t>
                      </a:r>
                      <a:r>
                        <a:rPr lang="ru-RU" baseline="0" dirty="0" smtClean="0"/>
                        <a:t> допускающие неоднозначную трактовку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Позиции, не раскрытые в Законе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Обязательность разработки стратегии и плана мероприятий по реализации стратегии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Структура и содержание стратегии социально-экономического развития и плана мероприятий по реализации стратегии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Право осуществлять стратегическое планирование у МО, не имеющих статуса городских округов или муниципальных районов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Формат общественного обсуждения проектов документов стратегического планирования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Право субъектов, не отнесённых к «участникам стратегического планирования», участвовать в стратегическом планировании на муниципальном уровне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Процедура утверждения стратегии и плана мероприятий по реализации стратегии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Право МО разрабатывать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документы планирования, не входящие в перечень документов стратегического планирования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Механизмы согласования муниципальных и региональных </a:t>
                      </a:r>
                      <a:r>
                        <a:rPr lang="ru-RU" sz="1600" dirty="0" smtClean="0"/>
                        <a:t>документов стратегического планирования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27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62447" y="209327"/>
            <a:ext cx="7704855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проблемных вопросов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Один вопрос снят изменениями в Закон</a:t>
            </a:r>
          </a:p>
          <a:p>
            <a:pPr lvl="1">
              <a:defRPr/>
            </a:pPr>
            <a:r>
              <a:rPr lang="ru-RU" dirty="0"/>
              <a:t>МО, не </a:t>
            </a:r>
            <a:r>
              <a:rPr lang="ru-RU" dirty="0" smtClean="0"/>
              <a:t>имеющие </a:t>
            </a:r>
            <a:r>
              <a:rPr lang="ru-RU" dirty="0"/>
              <a:t>статуса городских округов или муниципальных </a:t>
            </a:r>
            <a:r>
              <a:rPr lang="ru-RU" dirty="0" smtClean="0"/>
              <a:t>районов, </a:t>
            </a:r>
            <a:r>
              <a:rPr lang="ru-RU" b="1" dirty="0" smtClean="0"/>
              <a:t>могут</a:t>
            </a:r>
            <a:r>
              <a:rPr lang="ru-RU" dirty="0" smtClean="0"/>
              <a:t> заниматься стратегическим планированием </a:t>
            </a:r>
            <a:r>
              <a:rPr lang="ru-RU" i="1" dirty="0" smtClean="0"/>
              <a:t>(изменение в ст. 39 от 30.10.2017) </a:t>
            </a:r>
          </a:p>
          <a:p>
            <a:pPr lvl="1">
              <a:defRPr/>
            </a:pPr>
            <a:endParaRPr lang="ru-RU" i="1" dirty="0" smtClean="0"/>
          </a:p>
          <a:p>
            <a:pPr>
              <a:defRPr/>
            </a:pPr>
            <a:r>
              <a:rPr lang="ru-RU" dirty="0" smtClean="0"/>
              <a:t>Прочие вопросы до внесения изменений в Закон могут решаться </a:t>
            </a:r>
            <a:r>
              <a:rPr lang="ru-RU" b="1" dirty="0" smtClean="0"/>
              <a:t>методическими рекомендациями </a:t>
            </a:r>
            <a:r>
              <a:rPr lang="ru-RU" dirty="0" smtClean="0"/>
              <a:t>по осуществлению стратегического планирования на муниципальном уровне</a:t>
            </a: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651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553" y="209327"/>
            <a:ext cx="8370676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осуществлению стратегического планирования, разрабатываемые органами государственной власти субъектов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859" lvl="1" indent="-342859">
              <a:buFont typeface="Arial" pitchFamily="34" charset="0"/>
              <a:buChar char="•"/>
            </a:pPr>
            <a:r>
              <a:rPr lang="ru-RU" sz="3200" dirty="0"/>
              <a:t>Цели Методических </a:t>
            </a:r>
            <a:r>
              <a:rPr lang="ru-RU" sz="3200" dirty="0" smtClean="0"/>
              <a:t>рекомендаций</a:t>
            </a:r>
            <a:endParaRPr lang="ru-RU" sz="3200" dirty="0"/>
          </a:p>
          <a:p>
            <a:pPr lvl="1"/>
            <a:r>
              <a:rPr lang="ru-RU" dirty="0" smtClean="0"/>
              <a:t>Методическое сопровождение процесса стратегического планирования</a:t>
            </a:r>
          </a:p>
          <a:p>
            <a:pPr lvl="1"/>
            <a:r>
              <a:rPr lang="ru-RU" dirty="0" smtClean="0"/>
              <a:t>Обеспечение согласованности муниципальных документов </a:t>
            </a:r>
            <a:r>
              <a:rPr lang="ru-RU" dirty="0"/>
              <a:t>стратегического </a:t>
            </a:r>
            <a:r>
              <a:rPr lang="ru-RU" dirty="0" smtClean="0"/>
              <a:t>планирования с региональными</a:t>
            </a:r>
          </a:p>
          <a:p>
            <a:pPr marL="457145" lvl="1" indent="0">
              <a:buNone/>
            </a:pPr>
            <a:endParaRPr lang="ru-RU" dirty="0" smtClean="0"/>
          </a:p>
          <a:p>
            <a:r>
              <a:rPr lang="ru-RU" dirty="0" smtClean="0"/>
              <a:t>Направления Методических рекомендаций </a:t>
            </a:r>
            <a:endParaRPr lang="ru-RU" dirty="0"/>
          </a:p>
          <a:p>
            <a:pPr lvl="1"/>
            <a:r>
              <a:rPr lang="ru-RU" dirty="0" smtClean="0"/>
              <a:t>Решение </a:t>
            </a:r>
            <a:r>
              <a:rPr lang="ru-RU" dirty="0"/>
              <a:t>проблем, вызванных неоднозначностью трактовки отдельных положений </a:t>
            </a:r>
            <a:r>
              <a:rPr lang="ru-RU" dirty="0" smtClean="0"/>
              <a:t>Закона</a:t>
            </a:r>
            <a:endParaRPr lang="ru-RU" dirty="0"/>
          </a:p>
          <a:p>
            <a:pPr lvl="1">
              <a:defRPr/>
            </a:pPr>
            <a:r>
              <a:rPr lang="ru-RU" dirty="0" smtClean="0"/>
              <a:t>Рекомендации по позициям, не раскрытым в Законе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528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3028" y="199579"/>
            <a:ext cx="8370676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Потенциальные проблемы методических рекомендаций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Трансляция норм Закона без их конкретизации</a:t>
            </a:r>
          </a:p>
          <a:p>
            <a:r>
              <a:rPr lang="ru-RU" dirty="0" smtClean="0"/>
              <a:t>Чрезмерное регулирование процедур стратегического планирования </a:t>
            </a:r>
          </a:p>
          <a:p>
            <a:r>
              <a:rPr lang="ru-RU" dirty="0" smtClean="0"/>
              <a:t>Регулирование содержания документов </a:t>
            </a:r>
          </a:p>
          <a:p>
            <a:r>
              <a:rPr lang="ru-RU" dirty="0" smtClean="0"/>
              <a:t>Порождение новых проблемных вопросов </a:t>
            </a:r>
          </a:p>
          <a:p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356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3028" y="199579"/>
            <a:ext cx="8370676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Методические рекомендации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Методические рекомендации по осуществлению стратегического планирования на уровне муниципальных образований Ленинградской области</a:t>
            </a:r>
          </a:p>
          <a:p>
            <a:pPr lvl="1"/>
            <a:r>
              <a:rPr lang="ru-RU" i="1" dirty="0" smtClean="0"/>
              <a:t>Утверждены распоряжением </a:t>
            </a:r>
            <a:r>
              <a:rPr lang="ru-RU" i="1" dirty="0"/>
              <a:t>Комитета экономического развития и инвестиционной деятельности Ленинградской области </a:t>
            </a:r>
            <a:r>
              <a:rPr lang="ru-RU" i="1" dirty="0" smtClean="0"/>
              <a:t>от 10.06.2015 №60</a:t>
            </a:r>
            <a:endParaRPr lang="ru-RU" i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71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62446" y="104662"/>
            <a:ext cx="7704855" cy="915417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проблем, вызванных неоднозначностью трактовки отдельных положений Закона №172-ФЗ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8229972"/>
              </p:ext>
            </p:extLst>
          </p:nvPr>
        </p:nvGraphicFramePr>
        <p:xfrm>
          <a:off x="472008" y="1700808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Проблемное положение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Право МО разрабатывать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документы планирования, не входящие в перечень документов стратегического планирования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 набор плановых программно-документов, которые могут разрабатываться на муниципальном уровне, по сравнению с закрытым перечнем документов стратегического планирования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Право субъектов, не отнесённых к «участникам стратегического планирования», участвовать в стратегическом планировании на муниципальном уровне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Введены дополнительные понятия «участники процесса разработки стратегии социально-экономического развития» и «участники процесса разработки плана мероприятий по реализации стратегии социально-экономического развития»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97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43794" y="190052"/>
            <a:ext cx="7704855" cy="915417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позициям, не раскрытым в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№172-ФЗ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809029"/>
              </p:ext>
            </p:extLst>
          </p:nvPr>
        </p:nvGraphicFramePr>
        <p:xfrm>
          <a:off x="373806" y="1340768"/>
          <a:ext cx="8536422" cy="518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264"/>
                <a:gridCol w="2160240"/>
                <a:gridCol w="360291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Позиция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Трактовка Закона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Рекомендации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Горизонт стратегического планирования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ru-RU" sz="1200" dirty="0" smtClean="0"/>
                        <a:t>Задана только нижняя граница (7 лет)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«Оптимальный период действия Стратегии»</a:t>
                      </a:r>
                      <a:r>
                        <a:rPr lang="ru-RU" sz="1200" baseline="0" dirty="0" smtClean="0"/>
                        <a:t> (20 лет)</a:t>
                      </a:r>
                      <a:endParaRPr lang="ru-RU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Связь стратегического планирования с территориальным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 раскрыта,</a:t>
                      </a:r>
                      <a:r>
                        <a:rPr lang="ru-RU" sz="1200" baseline="0" dirty="0" smtClean="0"/>
                        <a:t> территориальное планирование выведено за рамки стратегического 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Закрепление связи документов стратегического и территориального планирования (первые первичны по отношению</a:t>
                      </a:r>
                      <a:r>
                        <a:rPr lang="ru-RU" sz="1200" baseline="0" dirty="0" smtClean="0"/>
                        <a:t> ко вторым)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 муниципальных</a:t>
                      </a:r>
                      <a:r>
                        <a:rPr lang="ru-RU" sz="1200" baseline="0" dirty="0" smtClean="0"/>
                        <a:t> и региональных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документов стратегического планирования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Декларируется</a:t>
                      </a:r>
                      <a:r>
                        <a:rPr lang="ru-RU" sz="1200" baseline="0" dirty="0" smtClean="0"/>
                        <a:t> обязательность, но без раскрытия механизмов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«Синхронизация» документов стратегического и территориального планирования, разрабатываемых на муниципальном и региональном уровнях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200" dirty="0" smtClean="0"/>
                        <a:t>Разработка сценариев социально-экономического развития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</a:t>
                      </a:r>
                      <a:r>
                        <a:rPr lang="ru-RU" sz="1200" baseline="0" dirty="0" smtClean="0"/>
                        <a:t> упоминаются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Формы описания и сопоставления альтернативных сценариев развития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Общественное обсуждение проектов документов стратегического планирования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Декларируется</a:t>
                      </a:r>
                      <a:r>
                        <a:rPr lang="ru-RU" sz="1200" baseline="0" dirty="0" smtClean="0"/>
                        <a:t> обязательность, но без конкретизации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Формы и сроки проведения общественного обсуждения, формат реагирования на поступившие замечания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Структура и содержание стратегии и плана мероприятий по реализации стратегии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раскрыты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Шаблоны </a:t>
                      </a:r>
                      <a:r>
                        <a:rPr lang="ru-RU" sz="1200" dirty="0" smtClean="0"/>
                        <a:t>стратегии и плана мероприятий по реализации стратегии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Мониторинг и контроль реализации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документов стратегического планирования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Раскрыты недостаточно, много противоречий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ежегодного отчета о реализации стратегии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Корректировка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документов стратегического планирования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раскрыта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Основания и рекомендуемая периодичность корректировки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185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A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62447" y="209326"/>
            <a:ext cx="7704855" cy="915417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проблемные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3350644"/>
              </p:ext>
            </p:extLst>
          </p:nvPr>
        </p:nvGraphicFramePr>
        <p:xfrm>
          <a:off x="278650" y="1277120"/>
          <a:ext cx="8586700" cy="492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656"/>
                <a:gridCol w="2769933"/>
                <a:gridCol w="293811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Позиция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Рекомендации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100" dirty="0" smtClean="0"/>
                        <a:t>Горизонт стратегического планирования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«Оптимальный период действия Стратегии»</a:t>
                      </a:r>
                      <a:r>
                        <a:rPr lang="ru-RU" sz="1100" baseline="0" dirty="0" smtClean="0"/>
                        <a:t> (20 лет)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Не решена проблема отражения в плане мероприятий, относящихся к поздним этапам реализации стратегии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Связь стратегического планирования с территориальным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Закрепление связи документов стратегического и территориального планирования (первые первичны по отношению</a:t>
                      </a:r>
                      <a:r>
                        <a:rPr lang="ru-RU" sz="1100" baseline="0" dirty="0" smtClean="0"/>
                        <a:t> ко вторым)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Неясно, как быть в тех случаях, когда документы стратегического планирования разрабатываются при наличии действующих документов территориального планирования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Согласование муниципальных</a:t>
                      </a:r>
                      <a:r>
                        <a:rPr lang="ru-RU" sz="1100" baseline="0" dirty="0" smtClean="0"/>
                        <a:t> и региональных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документов стратегического планирования 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«Синхронизация» документов стратегического и территориального планирования, разрабатываемых на муниципальном и региональном уровнях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Не раскрыты предмет и механизмы синхронизации  (согласования)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100" dirty="0" smtClean="0"/>
                        <a:t>Разработка сценариев социально-экономического развития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Формы описания и сопоставления альтернативных сценариев развития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 раскрыта связь между прогнозированием и сценариями, а также между сценариями различных типов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Общественное обсуждение проектов документов стратегического планирования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Формы и сроки проведения общественного обсуждения, формат реагирования на поступившие замечания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 предусмотрено подключение общественности на ранних стадиях планирования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Структура и содержание стратегии и плана мероприятий по реализации стратегии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Шаблоны </a:t>
                      </a:r>
                      <a:r>
                        <a:rPr lang="ru-RU" sz="1100" dirty="0" smtClean="0"/>
                        <a:t>стратегии и плана мероприятий по реализации стратегии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раскрыты методики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рекомендуемых видов анализа внешних условий и пр.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0984"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Мониторинг и контроль реализации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документов стратегического планирования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ежегодного отчета о реализации стратегии, типовой перечень показателей реализации стратегии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типового перечня показателей реализации стратегии ограничивает свободу МО самостоятельно формировать приоритеты развития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98557"/>
            <a:ext cx="467544" cy="46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461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11716</TotalTime>
  <Words>1396</Words>
  <Application>Microsoft Office PowerPoint</Application>
  <PresentationFormat>Экран (4:3)</PresentationFormat>
  <Paragraphs>219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Office Theme</vt:lpstr>
      <vt:lpstr>1_Office Theme</vt:lpstr>
      <vt:lpstr>   Актуальные проблемы и вопросы реализации Федерального Закона №172 «О стратегическом планировании в Российской Федерации»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ИНСТИТУТ ЭКОНОМИКИ ГОРОДА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«Наемное жилье - новая городская экономика и жилищная политика»  Информация для сопоставления и выбора проектов с позиции градостроительного окружения</dc:title>
  <dc:creator>Евгений Игуменов</dc:creator>
  <cp:lastModifiedBy>GA</cp:lastModifiedBy>
  <cp:revision>141</cp:revision>
  <dcterms:created xsi:type="dcterms:W3CDTF">2016-09-15T11:48:06Z</dcterms:created>
  <dcterms:modified xsi:type="dcterms:W3CDTF">2018-03-01T08:52:57Z</dcterms:modified>
</cp:coreProperties>
</file>