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9" r:id="rId3"/>
    <p:sldId id="287" r:id="rId4"/>
    <p:sldId id="314" r:id="rId5"/>
    <p:sldId id="288" r:id="rId6"/>
    <p:sldId id="271" r:id="rId7"/>
    <p:sldId id="290" r:id="rId8"/>
    <p:sldId id="280" r:id="rId9"/>
    <p:sldId id="282" r:id="rId10"/>
    <p:sldId id="267" r:id="rId11"/>
    <p:sldId id="293" r:id="rId12"/>
    <p:sldId id="275" r:id="rId13"/>
    <p:sldId id="276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84" r:id="rId2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69268-3643-43AE-83A0-8BB21B4E31C4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493D5-1B2B-4013-9520-763EC91AD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493D5-1B2B-4013-9520-763EC91AD34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9962-322B-4E86-83CF-8530DA0D3C04}" type="datetimeFigureOut">
              <a:rPr/>
              <a:pPr>
                <a:defRPr/>
              </a:pPr>
              <a:t>30.08.2017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449D-CAE7-4AC4-9CFF-F589C09BB45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9FBAF30-69BE-4AFA-8A1B-0EA3011B3052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6BC5833-7C52-408B-9C53-BB3F456EF9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/>
              <a:t>Городская среда. Древность и современность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512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Насон-город\Новый проект\насон-город конту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28670"/>
            <a:ext cx="371477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529128"/>
          </a:xfrm>
        </p:spPr>
        <p:txBody>
          <a:bodyPr>
            <a:noAutofit/>
          </a:bodyPr>
          <a:lstStyle/>
          <a:p>
            <a:r>
              <a:rPr lang="ru-RU" sz="2900" dirty="0" smtClean="0"/>
              <a:t>Городские проекты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28800"/>
            <a:ext cx="7344816" cy="451484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 smtClean="0"/>
              <a:t>На территории города</a:t>
            </a:r>
          </a:p>
          <a:p>
            <a:pPr algn="just">
              <a:buNone/>
            </a:pPr>
            <a:r>
              <a:rPr lang="ru-RU" sz="2000" dirty="0" smtClean="0"/>
              <a:t>с 2010 года реализуется</a:t>
            </a:r>
          </a:p>
          <a:p>
            <a:pPr algn="just">
              <a:buNone/>
            </a:pPr>
            <a:r>
              <a:rPr lang="ru-RU" sz="2000" dirty="0" smtClean="0"/>
              <a:t>инвестиционный проект</a:t>
            </a:r>
          </a:p>
          <a:p>
            <a:pPr algn="just">
              <a:buNone/>
            </a:pPr>
            <a:r>
              <a:rPr lang="ru-RU" sz="2000" dirty="0" smtClean="0"/>
              <a:t>«Создание </a:t>
            </a:r>
            <a:r>
              <a:rPr lang="ru-RU" sz="2000" dirty="0" err="1" smtClean="0"/>
              <a:t>туристско</a:t>
            </a:r>
            <a:r>
              <a:rPr lang="ru-RU" sz="2000" dirty="0" smtClean="0"/>
              <a:t>-</a:t>
            </a:r>
          </a:p>
          <a:p>
            <a:pPr algn="just">
              <a:buNone/>
            </a:pPr>
            <a:r>
              <a:rPr lang="ru-RU" sz="2000" dirty="0" smtClean="0"/>
              <a:t>рекреационного кластера</a:t>
            </a:r>
          </a:p>
          <a:p>
            <a:pPr algn="just">
              <a:buNone/>
            </a:pPr>
            <a:r>
              <a:rPr lang="ru-RU" sz="2000" dirty="0" smtClean="0"/>
              <a:t>«</a:t>
            </a:r>
            <a:r>
              <a:rPr lang="ru-RU" sz="2000" dirty="0" err="1" smtClean="0"/>
              <a:t>Насон-город</a:t>
            </a:r>
            <a:r>
              <a:rPr lang="ru-RU" sz="2000" dirty="0" smtClean="0"/>
              <a:t>», включенный</a:t>
            </a:r>
          </a:p>
          <a:p>
            <a:pPr algn="just">
              <a:buNone/>
            </a:pPr>
            <a:r>
              <a:rPr lang="ru-RU" sz="2000" dirty="0" smtClean="0"/>
              <a:t>в федеральную целевую</a:t>
            </a:r>
          </a:p>
          <a:p>
            <a:pPr algn="just">
              <a:buNone/>
            </a:pPr>
            <a:r>
              <a:rPr lang="ru-RU" sz="2000" dirty="0" smtClean="0"/>
              <a:t>программу «Развитие</a:t>
            </a:r>
          </a:p>
          <a:p>
            <a:pPr algn="just">
              <a:buNone/>
            </a:pPr>
            <a:r>
              <a:rPr lang="ru-RU" sz="2000" dirty="0" smtClean="0"/>
              <a:t>внутреннего и въездного</a:t>
            </a:r>
          </a:p>
          <a:p>
            <a:pPr algn="just">
              <a:buNone/>
            </a:pPr>
            <a:r>
              <a:rPr lang="ru-RU" sz="2000" dirty="0" smtClean="0"/>
              <a:t>туризма в Российской</a:t>
            </a:r>
          </a:p>
          <a:p>
            <a:pPr algn="just">
              <a:buNone/>
            </a:pPr>
            <a:r>
              <a:rPr lang="ru-RU" sz="2000" dirty="0" smtClean="0"/>
              <a:t>Федерации (2011-2018 годы)»</a:t>
            </a:r>
          </a:p>
        </p:txBody>
      </p:sp>
    </p:spTree>
    <p:extLst>
      <p:ext uri="{BB962C8B-B14F-4D97-AF65-F5344CB8AC3E}">
        <p14:creationId xmlns="" xmlns:p14="http://schemas.microsoft.com/office/powerpoint/2010/main" val="356795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MC3WS13\~projects LGG\Град_отдел_1\Текущие_проекты\Концепции\Вологда\Презентации\Материалы в журнал урбан репорт\Вариант_3-2 (1)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65"/>
          <a:stretch/>
        </p:blipFill>
        <p:spPr bwMode="auto">
          <a:xfrm>
            <a:off x="1308284" y="1357298"/>
            <a:ext cx="7229613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286512" y="1428736"/>
            <a:ext cx="2300246" cy="576064"/>
          </a:xfrm>
          <a:prstGeom prst="rect">
            <a:avLst/>
          </a:prstGeom>
        </p:spPr>
        <p:txBody>
          <a:bodyPr vert="horz" lIns="95784" tIns="47892" rIns="95784" bIns="47892" rtlCol="0" anchor="ctr">
            <a:noAutofit/>
          </a:bodyPr>
          <a:lstStyle>
            <a:lvl1pPr algn="ctr" defTabSz="95783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/>
            <a:r>
              <a:rPr lang="ru-RU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Общий план</a:t>
            </a: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1472" y="428604"/>
            <a:ext cx="7024744" cy="5291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Городские проекты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42910" y="1000108"/>
            <a:ext cx="7344816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Кружевной квартал</a:t>
            </a:r>
          </a:p>
        </p:txBody>
      </p:sp>
    </p:spTree>
    <p:extLst>
      <p:ext uri="{BB962C8B-B14F-4D97-AF65-F5344CB8AC3E}">
        <p14:creationId xmlns:p14="http://schemas.microsoft.com/office/powerpoint/2010/main" xmlns="" val="383240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344816" cy="529128"/>
          </a:xfrm>
        </p:spPr>
        <p:txBody>
          <a:bodyPr>
            <a:noAutofit/>
          </a:bodyPr>
          <a:lstStyle/>
          <a:p>
            <a:r>
              <a:rPr lang="ru-RU" sz="2900" dirty="0" smtClean="0"/>
              <a:t>Инициативы архитекторов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28800"/>
            <a:ext cx="7344816" cy="3508977"/>
          </a:xfrm>
        </p:spPr>
        <p:txBody>
          <a:bodyPr>
            <a:noAutofit/>
          </a:bodyPr>
          <a:lstStyle/>
          <a:p>
            <a:r>
              <a:rPr lang="ru-RU" sz="2000" dirty="0"/>
              <a:t>На протяжении многих лет Вологда является  площадкой для проведения различных архитектурных </a:t>
            </a:r>
            <a:r>
              <a:rPr lang="ru-RU" sz="2000" dirty="0" smtClean="0"/>
              <a:t>фестивалей </a:t>
            </a:r>
            <a:endParaRPr lang="ru-RU" sz="2000" dirty="0" smtClean="0"/>
          </a:p>
          <a:p>
            <a:pPr lvl="1"/>
            <a:r>
              <a:rPr lang="ru-RU" sz="1800" dirty="0" smtClean="0"/>
              <a:t>«</a:t>
            </a:r>
            <a:r>
              <a:rPr lang="ru-RU" sz="1800" dirty="0"/>
              <a:t>Дни архитектуры», </a:t>
            </a:r>
            <a:endParaRPr lang="ru-RU" sz="1800" dirty="0" smtClean="0"/>
          </a:p>
          <a:p>
            <a:pPr lvl="1"/>
            <a:r>
              <a:rPr lang="ru-RU" sz="1800" dirty="0" smtClean="0"/>
              <a:t>фестиваль </a:t>
            </a:r>
            <a:r>
              <a:rPr lang="ru-RU" sz="1800" dirty="0"/>
              <a:t>«</a:t>
            </a:r>
            <a:r>
              <a:rPr lang="ru-RU" sz="1800" dirty="0" err="1" smtClean="0"/>
              <a:t>Креативная</a:t>
            </a:r>
            <a:r>
              <a:rPr lang="ru-RU" sz="1800" dirty="0" smtClean="0"/>
              <a:t> </a:t>
            </a:r>
            <a:r>
              <a:rPr lang="ru-RU" sz="1800" dirty="0" err="1" smtClean="0"/>
              <a:t>урбанистика</a:t>
            </a:r>
            <a:r>
              <a:rPr lang="ru-RU" sz="1800" dirty="0" smtClean="0"/>
              <a:t>», в </a:t>
            </a:r>
            <a:r>
              <a:rPr lang="ru-RU" sz="1800" dirty="0"/>
              <a:t>которых активное участие принимают </a:t>
            </a:r>
            <a:r>
              <a:rPr lang="ru-RU" sz="1800" dirty="0" smtClean="0"/>
              <a:t>молодые </a:t>
            </a:r>
            <a:r>
              <a:rPr lang="ru-RU" sz="1800" dirty="0"/>
              <a:t>и талантливые архитекторы.  </a:t>
            </a:r>
            <a:endParaRPr lang="ru-RU" sz="1800" dirty="0" smtClean="0"/>
          </a:p>
          <a:p>
            <a:r>
              <a:rPr lang="ru-RU" sz="2000" dirty="0" smtClean="0"/>
              <a:t>Одной </a:t>
            </a:r>
            <a:r>
              <a:rPr lang="ru-RU" sz="2000" dirty="0" smtClean="0"/>
              <a:t>из приоритетных задач в городе является вовлечение жителей в формирование городской среды, участие граждан и представителей бизнеса в социальных проектах, направленных на развитие города, воспитание патриотизма и любви к городу.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3620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344816" cy="529128"/>
          </a:xfrm>
        </p:spPr>
        <p:txBody>
          <a:bodyPr>
            <a:noAutofit/>
          </a:bodyPr>
          <a:lstStyle/>
          <a:p>
            <a:r>
              <a:rPr lang="ru-RU" sz="2900" dirty="0" smtClean="0"/>
              <a:t>Инициативы архитекторов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500175"/>
            <a:ext cx="7387754" cy="428628"/>
          </a:xfrm>
        </p:spPr>
        <p:txBody>
          <a:bodyPr>
            <a:noAutofit/>
          </a:bodyPr>
          <a:lstStyle/>
          <a:p>
            <a:pPr lvl="0" algn="just"/>
            <a:r>
              <a:rPr lang="ru-RU" sz="2000" dirty="0" smtClean="0"/>
              <a:t>«Активация</a:t>
            </a:r>
            <a:r>
              <a:rPr lang="ru-RU" sz="2000" dirty="0" smtClean="0"/>
              <a:t>» - </a:t>
            </a:r>
            <a:r>
              <a:rPr lang="ru-RU" sz="2000" dirty="0" smtClean="0"/>
              <a:t>премия АРХИ</a:t>
            </a:r>
            <a:r>
              <a:rPr lang="en-US" sz="2000" dirty="0" smtClean="0"/>
              <a:t>WOOD</a:t>
            </a:r>
            <a:r>
              <a:rPr lang="ru-RU" sz="2000" dirty="0" smtClean="0"/>
              <a:t> в 2013 году</a:t>
            </a:r>
          </a:p>
          <a:p>
            <a:pPr algn="just"/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4338" name="Picture 2" descr="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5724525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5б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94373"/>
            <a:ext cx="4464496" cy="137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814" y="4971944"/>
            <a:ext cx="5183236" cy="150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750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95" y="357166"/>
            <a:ext cx="7344816" cy="529128"/>
          </a:xfrm>
        </p:spPr>
        <p:txBody>
          <a:bodyPr>
            <a:noAutofit/>
          </a:bodyPr>
          <a:lstStyle/>
          <a:p>
            <a:r>
              <a:rPr lang="ru-RU" sz="2400" spc="-100" dirty="0" smtClean="0"/>
              <a:t>Инициативы архитекторов</a:t>
            </a:r>
            <a:endParaRPr lang="ru-RU" sz="2400" spc="-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806" t="10934" r="13440" b="8884"/>
          <a:stretch>
            <a:fillRect/>
          </a:stretch>
        </p:blipFill>
        <p:spPr bwMode="auto">
          <a:xfrm>
            <a:off x="642910" y="928670"/>
            <a:ext cx="7929618" cy="553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6863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18095" y="214290"/>
            <a:ext cx="7344816" cy="529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Инициативы архитекторов</a:t>
            </a:r>
            <a:endParaRPr kumimoji="0" lang="ru-RU" sz="2400" b="0" i="0" u="none" strike="noStrike" kern="1200" cap="none" spc="-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278" t="13333" r="14583" b="7777"/>
          <a:stretch>
            <a:fillRect/>
          </a:stretch>
        </p:blipFill>
        <p:spPr bwMode="auto">
          <a:xfrm>
            <a:off x="612726" y="785794"/>
            <a:ext cx="7948736" cy="55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049" t="12839" r="14815" b="8148"/>
          <a:stretch>
            <a:fillRect/>
          </a:stretch>
        </p:blipFill>
        <p:spPr bwMode="auto">
          <a:xfrm>
            <a:off x="571472" y="714356"/>
            <a:ext cx="80010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8095" y="214290"/>
            <a:ext cx="7344816" cy="529128"/>
          </a:xfrm>
        </p:spPr>
        <p:txBody>
          <a:bodyPr>
            <a:noAutofit/>
          </a:bodyPr>
          <a:lstStyle/>
          <a:p>
            <a:r>
              <a:rPr lang="ru-RU" sz="2400" spc="-100" dirty="0" smtClean="0"/>
              <a:t>Инициативы архитекторов</a:t>
            </a:r>
            <a:endParaRPr lang="ru-RU" sz="2400" spc="-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8095" y="214290"/>
            <a:ext cx="7344816" cy="529128"/>
          </a:xfrm>
        </p:spPr>
        <p:txBody>
          <a:bodyPr>
            <a:noAutofit/>
          </a:bodyPr>
          <a:lstStyle/>
          <a:p>
            <a:r>
              <a:rPr lang="ru-RU" sz="2400" spc="-100" dirty="0" smtClean="0"/>
              <a:t>Инициативы архитекторов</a:t>
            </a:r>
            <a:endParaRPr lang="ru-RU" sz="2400" spc="-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484" t="12387" r="14194" b="7097"/>
          <a:stretch>
            <a:fillRect/>
          </a:stretch>
        </p:blipFill>
        <p:spPr bwMode="auto">
          <a:xfrm>
            <a:off x="642910" y="785794"/>
            <a:ext cx="788657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7500" t="14167" r="40104" b="15832"/>
          <a:stretch>
            <a:fillRect/>
          </a:stretch>
        </p:blipFill>
        <p:spPr bwMode="auto">
          <a:xfrm>
            <a:off x="714348" y="428604"/>
            <a:ext cx="307183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00497" y="857232"/>
            <a:ext cx="4572032" cy="550072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Комитетом по охране объектов культурного наследия Вологодской области разрабатывается проект постановления Правительства Вологодской области «Об утверждении предмета охраны, границы территории и требований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 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градостроительным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регламентам исторического поселения регионального значения город Вологда».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Администрацией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города Вологды вносятся предложения и замечания на указанный проект.</a:t>
            </a:r>
            <a:endParaRPr lang="ru-RU" sz="2000" spc="-1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8094" y="285728"/>
            <a:ext cx="8054433" cy="1285884"/>
          </a:xfrm>
        </p:spPr>
        <p:txBody>
          <a:bodyPr>
            <a:noAutofit/>
          </a:bodyPr>
          <a:lstStyle/>
          <a:p>
            <a:r>
              <a:rPr lang="ru-RU" sz="2400" spc="-100" dirty="0" smtClean="0"/>
              <a:t>Предполагаемые   последствия  принятия  проекта постановления  в  существующей   редакции</a:t>
            </a:r>
            <a:endParaRPr lang="ru-RU" sz="2400" spc="-1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00034" y="1571613"/>
            <a:ext cx="8143932" cy="4286280"/>
          </a:xfrm>
        </p:spPr>
        <p:txBody>
          <a:bodyPr>
            <a:noAutofit/>
          </a:bodyPr>
          <a:lstStyle/>
          <a:p>
            <a:pPr lvl="1"/>
            <a:r>
              <a:rPr lang="ru-RU" dirty="0" smtClean="0"/>
              <a:t>Стагнация в </a:t>
            </a:r>
            <a:r>
              <a:rPr lang="ru-RU" dirty="0" smtClean="0"/>
              <a:t>инвестиционной деятельности;</a:t>
            </a:r>
          </a:p>
          <a:p>
            <a:pPr lvl="1"/>
            <a:r>
              <a:rPr lang="ru-RU" dirty="0" smtClean="0"/>
              <a:t>Сложности </a:t>
            </a:r>
            <a:r>
              <a:rPr lang="ru-RU" dirty="0" smtClean="0"/>
              <a:t>в обновлении ветшающих и разрушающихся объектов, в том числе  жилых домов, признанных аварийными и подлежащими сносу;</a:t>
            </a:r>
          </a:p>
          <a:p>
            <a:pPr lvl="1"/>
            <a:r>
              <a:rPr lang="ru-RU" dirty="0" smtClean="0"/>
              <a:t>Проблемы проведения реконструкции объектов, требующих реновации (например, инженерных сооружений, мостов);</a:t>
            </a:r>
          </a:p>
          <a:p>
            <a:pPr lvl="1"/>
            <a:r>
              <a:rPr lang="ru-RU" dirty="0" smtClean="0"/>
              <a:t>Конфликт утвержденных градостроительных регламентов правил застройки и землепользования муниципальных образований и градостроительных регламентов зон охраны объектов культурного наследия.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344816" cy="529128"/>
          </a:xfrm>
        </p:spPr>
        <p:txBody>
          <a:bodyPr>
            <a:noAutofit/>
          </a:bodyPr>
          <a:lstStyle/>
          <a:p>
            <a:r>
              <a:rPr lang="ru-RU" sz="2900" dirty="0" smtClean="0"/>
              <a:t>Сохранение исторической застройки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28800"/>
            <a:ext cx="7344816" cy="35089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В Вологде богатое архитектурное наследие.</a:t>
            </a:r>
          </a:p>
          <a:p>
            <a:pPr>
              <a:buNone/>
            </a:pPr>
            <a:r>
              <a:rPr lang="ru-RU" sz="2000" dirty="0" smtClean="0"/>
              <a:t>Сохранение </a:t>
            </a:r>
            <a:r>
              <a:rPr lang="ru-RU" sz="2000" dirty="0" smtClean="0"/>
              <a:t>и регенерация объектов культурного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н</a:t>
            </a:r>
            <a:r>
              <a:rPr lang="ru-RU" sz="2000" dirty="0" smtClean="0"/>
              <a:t>аследия</a:t>
            </a:r>
            <a:r>
              <a:rPr lang="ru-RU" sz="2000" dirty="0" smtClean="0"/>
              <a:t>  является одним из главных приоритетов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градостроительных </a:t>
            </a:r>
            <a:r>
              <a:rPr lang="ru-RU" sz="2000" dirty="0" smtClean="0"/>
              <a:t>программ последнего времени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2000" dirty="0" smtClean="0"/>
          </a:p>
          <a:p>
            <a:r>
              <a:rPr lang="ru-RU" sz="2000" dirty="0" smtClean="0"/>
              <a:t>Реставрируются памятники </a:t>
            </a:r>
            <a:r>
              <a:rPr lang="ru-RU" sz="2000" dirty="0"/>
              <a:t>деревянного </a:t>
            </a:r>
            <a:r>
              <a:rPr lang="ru-RU" sz="2000" dirty="0" smtClean="0"/>
              <a:t>зодчества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Историко-культурное наследие интенсивно дополняется средовыми объектами (как исторической направленности, так и остро современными), которые способны привлечь внимание современных горожан и гостей города.</a:t>
            </a:r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53008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054433" cy="1071570"/>
          </a:xfrm>
        </p:spPr>
        <p:txBody>
          <a:bodyPr>
            <a:noAutofit/>
          </a:bodyPr>
          <a:lstStyle/>
          <a:p>
            <a:r>
              <a:rPr lang="ru-RU" sz="2400" spc="-100" dirty="0" smtClean="0"/>
              <a:t>Законодательные </a:t>
            </a:r>
            <a:br>
              <a:rPr lang="ru-RU" sz="2400" spc="-100" dirty="0" smtClean="0"/>
            </a:br>
            <a:r>
              <a:rPr lang="ru-RU" sz="2400" spc="-100" dirty="0" smtClean="0"/>
              <a:t>инициативы   по внесению изменений  в </a:t>
            </a:r>
            <a:r>
              <a:rPr lang="ru-RU" sz="2400" spc="-100" dirty="0" smtClean="0"/>
              <a:t>действующее законодательство об </a:t>
            </a:r>
            <a:r>
              <a:rPr lang="ru-RU" sz="2400" spc="-100" dirty="0" smtClean="0"/>
              <a:t>объектах культурного </a:t>
            </a:r>
            <a:r>
              <a:rPr lang="ru-RU" sz="2400" spc="-100" dirty="0" smtClean="0"/>
              <a:t>наследия</a:t>
            </a:r>
            <a:endParaRPr lang="ru-RU" sz="2400" spc="-1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00034" y="1714488"/>
            <a:ext cx="8143932" cy="4143405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ru-RU" sz="2000" dirty="0" smtClean="0"/>
              <a:t>Включить </a:t>
            </a:r>
            <a:r>
              <a:rPr lang="ru-RU" sz="2000" dirty="0" smtClean="0"/>
              <a:t>дополнительные требования к документации по предмету охраны, границам территории и требованиям к градостроительным регламентам исторического поселения: </a:t>
            </a:r>
            <a:endParaRPr lang="ru-RU" sz="2000" dirty="0" smtClean="0"/>
          </a:p>
          <a:p>
            <a:pPr lvl="1">
              <a:spcBef>
                <a:spcPts val="200"/>
              </a:spcBef>
            </a:pPr>
            <a:r>
              <a:rPr lang="ru-RU" sz="1600" dirty="0" smtClean="0"/>
              <a:t>должна </a:t>
            </a:r>
            <a:r>
              <a:rPr lang="ru-RU" sz="1600" dirty="0" smtClean="0"/>
              <a:t>быть разработана специализированной </a:t>
            </a:r>
            <a:r>
              <a:rPr lang="ru-RU" sz="1600" dirty="0" smtClean="0"/>
              <a:t>организацией</a:t>
            </a:r>
          </a:p>
          <a:p>
            <a:pPr lvl="1">
              <a:spcBef>
                <a:spcPts val="200"/>
              </a:spcBef>
            </a:pPr>
            <a:r>
              <a:rPr lang="ru-RU" sz="1600" dirty="0" smtClean="0"/>
              <a:t>должна </a:t>
            </a:r>
            <a:r>
              <a:rPr lang="ru-RU" sz="1600" dirty="0" smtClean="0"/>
              <a:t>пройти историко-культурную экспертизу.</a:t>
            </a:r>
          </a:p>
          <a:p>
            <a:pPr>
              <a:spcBef>
                <a:spcPts val="200"/>
              </a:spcBef>
            </a:pPr>
            <a:endParaRPr lang="ru-RU" sz="2000" dirty="0" smtClean="0"/>
          </a:p>
          <a:p>
            <a:pPr>
              <a:spcBef>
                <a:spcPts val="200"/>
              </a:spcBef>
            </a:pPr>
            <a:r>
              <a:rPr lang="ru-RU" sz="2000" dirty="0" smtClean="0"/>
              <a:t>Необходимо принятие </a:t>
            </a:r>
            <a:r>
              <a:rPr lang="ru-RU" sz="2000" dirty="0" smtClean="0"/>
              <a:t>Свода правил либо государственного стандарта на разработку документации по предмету охраны, границам территории и требованиям к градостроительным регламентам исторического поселения.</a:t>
            </a:r>
          </a:p>
          <a:p>
            <a:pPr>
              <a:spcBef>
                <a:spcPts val="200"/>
              </a:spcBef>
            </a:pPr>
            <a:endParaRPr lang="ru-RU" sz="2000" dirty="0" smtClean="0"/>
          </a:p>
          <a:p>
            <a:pPr>
              <a:spcBef>
                <a:spcPts val="200"/>
              </a:spcBef>
            </a:pPr>
            <a:r>
              <a:rPr lang="ru-RU" sz="2000" dirty="0" smtClean="0"/>
              <a:t>Проработка механизма </a:t>
            </a:r>
            <a:r>
              <a:rPr lang="ru-RU" sz="2000" dirty="0" smtClean="0"/>
              <a:t>экономических преференций и льгот для территорий исторических </a:t>
            </a:r>
            <a:r>
              <a:rPr lang="ru-RU" sz="2000" dirty="0" smtClean="0"/>
              <a:t>поселений.</a:t>
            </a:r>
            <a:endParaRPr lang="ru-RU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3071810"/>
            <a:ext cx="3313355" cy="17021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Спасибо</a:t>
            </a:r>
            <a:br>
              <a:rPr lang="ru-RU" sz="2400" dirty="0" smtClean="0"/>
            </a:br>
            <a:r>
              <a:rPr lang="ru-RU" sz="2400" dirty="0" smtClean="0"/>
              <a:t>за внимание!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96982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79388" y="714356"/>
            <a:ext cx="8856662" cy="698519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Сведения об объектах культурного наследия, </a:t>
            </a:r>
            <a:b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расположенных на территории </a:t>
            </a:r>
            <a:b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муниципального образования «Город Вологда» </a:t>
            </a:r>
            <a:br>
              <a:rPr lang="ru-RU" sz="2000" kern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ru-RU" sz="2000" kern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3071813" y="2071678"/>
            <a:ext cx="6072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На территории муниципального образования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Город Вологда»  числится 217 объектов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культурного </a:t>
            </a:r>
            <a:r>
              <a:rPr lang="ru-RU" dirty="0"/>
              <a:t>наследия:</a:t>
            </a:r>
          </a:p>
        </p:txBody>
      </p:sp>
      <p:pic>
        <p:nvPicPr>
          <p:cNvPr id="11" name="Рисунок 10" descr="P521266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9129" y="2078646"/>
            <a:ext cx="2309797" cy="17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2643188" y="3000372"/>
            <a:ext cx="607218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ru-RU" dirty="0"/>
              <a:t>97 – объектов культурного наследия федерального значения</a:t>
            </a:r>
          </a:p>
          <a:p>
            <a:pPr lvl="1"/>
            <a:r>
              <a:rPr lang="ru-RU" dirty="0"/>
              <a:t>120 – объектов культурного наследия регионального значения</a:t>
            </a:r>
          </a:p>
          <a:p>
            <a:pPr lvl="1"/>
            <a:endParaRPr lang="ru-RU" dirty="0"/>
          </a:p>
          <a:p>
            <a:pPr lvl="1"/>
            <a:r>
              <a:rPr lang="ru-RU" dirty="0" smtClean="0"/>
              <a:t>41 </a:t>
            </a:r>
            <a:r>
              <a:rPr lang="ru-RU" dirty="0"/>
              <a:t>– </a:t>
            </a:r>
            <a:r>
              <a:rPr lang="ru-RU" dirty="0" smtClean="0"/>
              <a:t>объект </a:t>
            </a:r>
            <a:r>
              <a:rPr lang="ru-RU" dirty="0"/>
              <a:t>культурного </a:t>
            </a:r>
            <a:r>
              <a:rPr lang="ru-RU" dirty="0" smtClean="0"/>
              <a:t>наследия, находящийся в муниципальной собственности</a:t>
            </a:r>
            <a:endParaRPr lang="ru-RU" dirty="0"/>
          </a:p>
          <a:p>
            <a:pPr lvl="1"/>
            <a:endParaRPr lang="ru-RU" dirty="0"/>
          </a:p>
          <a:p>
            <a:pPr lvl="1"/>
            <a:endParaRPr lang="ru-RU" dirty="0">
              <a:latin typeface="Century Schoolbook" pitchFamily="18" charset="0"/>
            </a:endParaRPr>
          </a:p>
          <a:p>
            <a:pPr lvl="1"/>
            <a:endParaRPr lang="ru-RU" dirty="0">
              <a:latin typeface="Century Schoolbook" pitchFamily="18" charset="0"/>
            </a:endParaRPr>
          </a:p>
        </p:txBody>
      </p:sp>
      <p:pic>
        <p:nvPicPr>
          <p:cNvPr id="14" name="Рисунок 13" descr="P521266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9129" y="4175152"/>
            <a:ext cx="2309797" cy="153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1020942.JPG"/>
          <p:cNvPicPr>
            <a:picLocks noChangeAspect="1"/>
          </p:cNvPicPr>
          <p:nvPr/>
        </p:nvPicPr>
        <p:blipFill>
          <a:blip r:embed="rId2"/>
          <a:srcRect r="266" b="14286"/>
          <a:stretch>
            <a:fillRect/>
          </a:stretch>
        </p:blipFill>
        <p:spPr>
          <a:xfrm>
            <a:off x="3714744" y="1428736"/>
            <a:ext cx="4714908" cy="3000396"/>
          </a:xfrm>
          <a:prstGeom prst="rect">
            <a:avLst/>
          </a:prstGeom>
        </p:spPr>
      </p:pic>
      <p:pic>
        <p:nvPicPr>
          <p:cNvPr id="11" name="Рисунок 1" descr="изображение 071. Дом Колесниковой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643182"/>
            <a:ext cx="2271741" cy="17034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" name="Рисунок 1" descr="изображение 074. Дом Колесниковой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643446"/>
            <a:ext cx="2273808" cy="170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4" name="Рисунок 1" descr="изображение 077. Дом Колесниковой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651385"/>
            <a:ext cx="2560387" cy="17064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" name="Рисунок 1" descr="изображение 080. Дом Колесниковой.jpg"/>
          <p:cNvPicPr>
            <a:picLocks noGrp="1" noChangeAspect="1"/>
          </p:cNvPicPr>
          <p:nvPr isPhoto="1"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4651385"/>
            <a:ext cx="2558940" cy="17064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W¥ل云玗İαЂÕØÚáÛ丫:Téxt Plàçèhòlðêr 表¥鷗字㌍_W 10"/>
          <p:cNvSpPr txBox="1">
            <a:spLocks/>
          </p:cNvSpPr>
          <p:nvPr/>
        </p:nvSpPr>
        <p:spPr>
          <a:xfrm>
            <a:off x="4929190" y="3643314"/>
            <a:ext cx="3486150" cy="766762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txBody>
          <a:bodyPr>
            <a:normAutofit fontScale="70000" lnSpcReduction="20000"/>
          </a:bodyPr>
          <a:lstStyle>
            <a:extLst/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+mn-lt"/>
                <a:cs typeface="+mn-cs"/>
              </a:rPr>
              <a:t>Дом жилой (дер.), XIX в.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+mn-lt"/>
                <a:cs typeface="+mn-cs"/>
              </a:rPr>
              <a:t>(Дом Красильникова)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n-lt"/>
                <a:cs typeface="+mn-cs"/>
              </a:rPr>
              <a:t>г. Вологда, ул. Кирова, д. 15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kern="0" dirty="0">
              <a:latin typeface="+mn-lt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71472" y="685294"/>
            <a:ext cx="7929618" cy="5291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Сохранение исторической застройки</a:t>
            </a:r>
            <a:endParaRPr lang="ru-RU" sz="2400" b="1" dirty="0"/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642910" y="1357299"/>
            <a:ext cx="3071834" cy="128588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Восстановление </a:t>
            </a:r>
            <a:endParaRPr lang="ru-RU" sz="2000" dirty="0" smtClean="0"/>
          </a:p>
          <a:p>
            <a:pPr algn="just">
              <a:buNone/>
            </a:pPr>
            <a:r>
              <a:rPr lang="ru-RU" sz="2000" dirty="0" smtClean="0"/>
              <a:t>     деревянных </a:t>
            </a:r>
          </a:p>
          <a:p>
            <a:pPr algn="just">
              <a:buNone/>
            </a:pPr>
            <a:r>
              <a:rPr lang="ru-RU" sz="2000" dirty="0" smtClean="0"/>
              <a:t>     памятников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25" descr="IMG_215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714356"/>
            <a:ext cx="5429288" cy="38576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13 августа 2012 023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14348" y="3771899"/>
            <a:ext cx="1824064" cy="2569885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13 августа 2012 008.jpg"/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/>
          <a:stretch>
            <a:fillRect/>
          </a:stretch>
        </p:blipFill>
        <p:spPr>
          <a:xfrm>
            <a:off x="721437" y="701849"/>
            <a:ext cx="1778861" cy="2870026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13 августа 2012 017.jpg"/>
          <p:cNvPicPr>
            <a:picLocks noGrp="1" noChangeAspect="1"/>
          </p:cNvPicPr>
          <p:nvPr>
            <p:ph type="pic" sz="quarter" idx="27"/>
          </p:nvPr>
        </p:nvPicPr>
        <p:blipFill>
          <a:blip r:embed="rId5"/>
          <a:srcRect/>
          <a:stretch>
            <a:fillRect/>
          </a:stretch>
        </p:blipFill>
        <p:spPr>
          <a:xfrm>
            <a:off x="5572125" y="4787908"/>
            <a:ext cx="2714651" cy="1568857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13 августа 2012 038.jpg"/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/>
          <a:stretch>
            <a:fillRect/>
          </a:stretch>
        </p:blipFill>
        <p:spPr>
          <a:xfrm>
            <a:off x="2875395" y="4786322"/>
            <a:ext cx="2196671" cy="157021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2857488" y="4000504"/>
            <a:ext cx="4572000" cy="584775"/>
          </a:xfrm>
          <a:prstGeom prst="rect">
            <a:avLst/>
          </a:prstGeom>
          <a:solidFill>
            <a:schemeClr val="bg2">
              <a:alpha val="1803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 Дом Левашова (деревянный), 1828 г.</a:t>
            </a:r>
          </a:p>
          <a:p>
            <a:r>
              <a:rPr lang="ru-RU" sz="1600" dirty="0" smtClean="0"/>
              <a:t> г</a:t>
            </a:r>
            <a:r>
              <a:rPr lang="ru-RU" sz="1600" dirty="0"/>
              <a:t>. Вологда, ул. Герцена, д. 37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344816" cy="529128"/>
          </a:xfrm>
        </p:spPr>
        <p:txBody>
          <a:bodyPr>
            <a:noAutofit/>
          </a:bodyPr>
          <a:lstStyle/>
          <a:p>
            <a:r>
              <a:rPr lang="ru-RU" sz="2900" dirty="0" smtClean="0"/>
              <a:t>Сохранение исторической застройки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7344816" cy="50405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Восстановление каменных средовых зданий</a:t>
            </a:r>
            <a:endParaRPr lang="ru-RU" sz="2000" dirty="0"/>
          </a:p>
        </p:txBody>
      </p:sp>
      <p:pic>
        <p:nvPicPr>
          <p:cNvPr id="11267" name="Picture 3" descr="F:\Мельниковой Л.В. (Вологда-портал)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988840"/>
            <a:ext cx="4104456" cy="2299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6" descr="IMG_11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00240"/>
            <a:ext cx="3052891" cy="43577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2665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00108"/>
            <a:ext cx="7344816" cy="529128"/>
          </a:xfrm>
        </p:spPr>
        <p:txBody>
          <a:bodyPr>
            <a:noAutofit/>
          </a:bodyPr>
          <a:lstStyle/>
          <a:p>
            <a:pPr algn="ctr"/>
            <a:r>
              <a:rPr lang="ru-RU" sz="2900" dirty="0" smtClean="0"/>
              <a:t>Малые архитектурные формы</a:t>
            </a:r>
            <a:endParaRPr lang="ru-RU" sz="2900" dirty="0"/>
          </a:p>
        </p:txBody>
      </p:sp>
      <p:pic>
        <p:nvPicPr>
          <p:cNvPr id="1026" name="Picture 2" descr="800x600_43944_dver1"/>
          <p:cNvPicPr>
            <a:picLocks noChangeAspect="1" noChangeArrowheads="1"/>
          </p:cNvPicPr>
          <p:nvPr/>
        </p:nvPicPr>
        <p:blipFill>
          <a:blip r:embed="rId2"/>
          <a:srcRect l="3424" r="13913" b="1273"/>
          <a:stretch>
            <a:fillRect/>
          </a:stretch>
        </p:blipFill>
        <p:spPr bwMode="auto">
          <a:xfrm>
            <a:off x="714348" y="2000240"/>
            <a:ext cx="430487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Картинки по запросу буква О в вологде"/>
          <p:cNvPicPr>
            <a:picLocks noChangeAspect="1" noChangeArrowheads="1"/>
          </p:cNvPicPr>
          <p:nvPr/>
        </p:nvPicPr>
        <p:blipFill>
          <a:blip r:embed="rId3"/>
          <a:srcRect l="26791" r="17247" b="-1382"/>
          <a:stretch>
            <a:fillRect/>
          </a:stretch>
        </p:blipFill>
        <p:spPr bwMode="auto">
          <a:xfrm>
            <a:off x="5214942" y="2000240"/>
            <a:ext cx="3243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2665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6072206"/>
            <a:ext cx="5310336" cy="432048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Памятник преподобному </a:t>
            </a:r>
            <a:r>
              <a:rPr lang="ru-RU" sz="2000" dirty="0" smtClean="0"/>
              <a:t>Герасиму</a:t>
            </a:r>
            <a:endParaRPr lang="ru-RU" sz="2000" dirty="0"/>
          </a:p>
        </p:txBody>
      </p:sp>
      <p:pic>
        <p:nvPicPr>
          <p:cNvPr id="17410" name="Picture 2" descr="F:\Мельниковой Л.В. (Вологда-портал)\фото для буклета\IMG_94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785926"/>
            <a:ext cx="2808312" cy="4212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357686" y="5715016"/>
            <a:ext cx="531033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/>
              <a:t>Часовня в Кремлёвском саду</a:t>
            </a:r>
            <a:endParaRPr lang="ru-RU" sz="2000" dirty="0"/>
          </a:p>
        </p:txBody>
      </p:sp>
      <p:pic>
        <p:nvPicPr>
          <p:cNvPr id="7" name="Picture 2" descr="F:\Мельниковой Л.В. (Вологда-портал)\фото для буклета\IMG_94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785926"/>
            <a:ext cx="2595581" cy="389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1000108"/>
            <a:ext cx="7344816" cy="529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Малые архитектурные формы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0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531" y="6000768"/>
            <a:ext cx="5310336" cy="43204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Первый электрический фонарь</a:t>
            </a:r>
            <a:endParaRPr lang="ru-RU" sz="20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067944" y="4786322"/>
            <a:ext cx="531033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/>
              <a:t>Скамья примирения</a:t>
            </a:r>
            <a:endParaRPr lang="ru-RU" sz="2000" dirty="0"/>
          </a:p>
        </p:txBody>
      </p:sp>
      <p:pic>
        <p:nvPicPr>
          <p:cNvPr id="19459" name="Picture 3" descr="F:\Мельниковой Л.В. (Вологда-портал)\фото для буклета\IMG_94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1785926"/>
            <a:ext cx="4240922" cy="282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Мельниковой Л.В. (Вологда-портал)\фото для буклета\IMG_94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1785926"/>
            <a:ext cx="2663072" cy="399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1000108"/>
            <a:ext cx="7344816" cy="529128"/>
          </a:xfrm>
        </p:spPr>
        <p:txBody>
          <a:bodyPr>
            <a:noAutofit/>
          </a:bodyPr>
          <a:lstStyle/>
          <a:p>
            <a:pPr algn="ctr"/>
            <a:r>
              <a:rPr lang="ru-RU" sz="2900" dirty="0" smtClean="0"/>
              <a:t>Малые архитектурные формы</a:t>
            </a:r>
            <a:endParaRPr lang="ru-RU" sz="2900" dirty="0"/>
          </a:p>
        </p:txBody>
      </p:sp>
    </p:spTree>
    <p:extLst>
      <p:ext uri="{BB962C8B-B14F-4D97-AF65-F5344CB8AC3E}">
        <p14:creationId xmlns="" xmlns:p14="http://schemas.microsoft.com/office/powerpoint/2010/main" val="4011288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1093</TotalTime>
  <Words>424</Words>
  <Application>Microsoft Office PowerPoint</Application>
  <PresentationFormat>Экран (4:3)</PresentationFormat>
  <Paragraphs>78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Городская среда. Древность и современность</vt:lpstr>
      <vt:lpstr>Сохранение исторической застройки</vt:lpstr>
      <vt:lpstr>Слайд 3</vt:lpstr>
      <vt:lpstr>Сохранение исторической застройки</vt:lpstr>
      <vt:lpstr>Слайд 5</vt:lpstr>
      <vt:lpstr>Сохранение исторической застройки</vt:lpstr>
      <vt:lpstr>Малые архитектурные формы</vt:lpstr>
      <vt:lpstr>Слайд 8</vt:lpstr>
      <vt:lpstr>Малые архитектурные формы</vt:lpstr>
      <vt:lpstr>Городские проекты</vt:lpstr>
      <vt:lpstr>Слайд 11</vt:lpstr>
      <vt:lpstr>Инициативы архитекторов</vt:lpstr>
      <vt:lpstr>Инициативы архитекторов</vt:lpstr>
      <vt:lpstr>Инициативы архитекторов</vt:lpstr>
      <vt:lpstr>Слайд 15</vt:lpstr>
      <vt:lpstr>Инициативы архитекторов</vt:lpstr>
      <vt:lpstr>Инициативы архитекторов</vt:lpstr>
      <vt:lpstr>Комитетом по охране объектов культурного наследия Вологодской области разрабатывается проект постановления Правительства Вологодской области «Об утверждении предмета охраны, границы территории и требований к  градостроительным регламентам исторического поселения регионального значения город Вологда».   Администрацией города Вологды вносятся предложения и замечания на указанный проект.</vt:lpstr>
      <vt:lpstr>Предполагаемые   последствия  принятия  проекта постановления  в  существующей   редакции</vt:lpstr>
      <vt:lpstr>Законодательные  инициативы   по внесению изменений  в действующее законодательство об объектах культурного наследия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городского партнерства в формировании среды</dc:title>
  <dc:creator>Вихрева</dc:creator>
  <cp:lastModifiedBy>Katargina_NN</cp:lastModifiedBy>
  <cp:revision>86</cp:revision>
  <dcterms:created xsi:type="dcterms:W3CDTF">2014-07-23T15:55:27Z</dcterms:created>
  <dcterms:modified xsi:type="dcterms:W3CDTF">2017-10-26T13:32:01Z</dcterms:modified>
</cp:coreProperties>
</file>