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1"/>
  </p:handoutMasterIdLst>
  <p:sldIdLst>
    <p:sldId id="372" r:id="rId2"/>
    <p:sldId id="409" r:id="rId3"/>
    <p:sldId id="411" r:id="rId4"/>
    <p:sldId id="410" r:id="rId5"/>
    <p:sldId id="412" r:id="rId6"/>
    <p:sldId id="413" r:id="rId7"/>
    <p:sldId id="404" r:id="rId8"/>
    <p:sldId id="405" r:id="rId9"/>
    <p:sldId id="406" r:id="rId10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CC"/>
    <a:srgbClr val="FBFFCD"/>
    <a:srgbClr val="00FFFF"/>
    <a:srgbClr val="000000"/>
    <a:srgbClr val="0099FF"/>
    <a:srgbClr val="FFFF00"/>
    <a:srgbClr val="CC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423" autoAdjust="0"/>
  </p:normalViewPr>
  <p:slideViewPr>
    <p:cSldViewPr>
      <p:cViewPr varScale="1">
        <p:scale>
          <a:sx n="116" d="100"/>
          <a:sy n="116" d="100"/>
        </p:scale>
        <p:origin x="144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7;&#1087;&#1080;&#1094;&#1099;&#1085;&#1072;\diskc\&#1056;&#1086;&#1089;&#1090;&#1077;&#1093;&#1085;&#1086;&#1083;&#1086;&#1075;&#1080;&#1080;\2015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040941434440348E-2"/>
          <c:y val="0.11151017747054146"/>
          <c:w val="0.90595905856555992"/>
          <c:h val="0.60529151765597022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2015 г.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explosion val="25"/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Лист1!$A$3:$A$4</c:f>
              <c:strCache>
                <c:ptCount val="2"/>
                <c:pt idx="0">
                  <c:v>Другие</c:v>
                </c:pt>
                <c:pt idx="1">
                  <c:v>Предприятия, входящие в ООО "Ростехнологии"</c:v>
                </c:pt>
              </c:strCache>
            </c:strRef>
          </c:cat>
          <c:val>
            <c:numRef>
              <c:f>Лист1!$B$3:$B$4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4.2857092863741987E-2"/>
          <c:y val="0.67914936864207709"/>
          <c:w val="0.8999999500065996"/>
          <c:h val="0.22343838387712267"/>
        </c:manualLayout>
      </c:layout>
      <c:overlay val="0"/>
      <c:txPr>
        <a:bodyPr/>
        <a:lstStyle/>
        <a:p>
          <a:pPr rtl="0"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092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3" tIns="46292" rIns="92583" bIns="46292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275" y="0"/>
            <a:ext cx="2971092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3" tIns="46292" rIns="92583" bIns="46292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844"/>
            <a:ext cx="2971092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3" tIns="46292" rIns="92583" bIns="46292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275" y="9447844"/>
            <a:ext cx="2971092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3" tIns="46292" rIns="92583" bIns="46292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21FB36B-5F02-4D89-8B7B-C81932335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751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8CBEA-0068-4C70-90C2-6E59976950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A841F-7AD3-4073-BB4D-0EAC807905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D4F1C-8576-4122-88DC-BDFBC98547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AF3C3-AF7C-4379-9719-33907A402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4F2D8-15FB-41E4-B24B-CE6B957267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1D27E-26C8-44F7-BF9D-7F89BE7AD8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86214-E072-45D3-91EB-BA8DB5E977F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373FB-41AF-4835-B22D-6EBFD20274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FDDC5-F208-4A91-B228-CAB7F16100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24184-BD55-42B6-A962-4384CCB05F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57F284-C9CB-4495-9935-4EBF0063F2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0B595-8497-4DCC-8E24-6E67551553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3C9CCA-9164-49B8-A8C0-2DB236DC31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_____Microsoft_Excel_97-20031.xls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57"/>
            <a:ext cx="9144000" cy="6466086"/>
          </a:xfrm>
          <a:prstGeom prst="rect">
            <a:avLst/>
          </a:prstGeom>
        </p:spPr>
      </p:pic>
      <p:sp>
        <p:nvSpPr>
          <p:cNvPr id="19459" name="Rectangle 60"/>
          <p:cNvSpPr>
            <a:spLocks noChangeArrowheads="1"/>
          </p:cNvSpPr>
          <p:nvPr/>
        </p:nvSpPr>
        <p:spPr bwMode="auto">
          <a:xfrm>
            <a:off x="1116013" y="2205038"/>
            <a:ext cx="7488237" cy="587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endParaRPr lang="ru-RU" sz="3200" i="1">
              <a:solidFill>
                <a:srgbClr val="000099"/>
              </a:solidFill>
            </a:endParaRPr>
          </a:p>
        </p:txBody>
      </p:sp>
      <p:sp>
        <p:nvSpPr>
          <p:cNvPr id="11" name="Rectangle 58"/>
          <p:cNvSpPr>
            <a:spLocks noChangeArrowheads="1"/>
          </p:cNvSpPr>
          <p:nvPr/>
        </p:nvSpPr>
        <p:spPr bwMode="auto">
          <a:xfrm>
            <a:off x="1357313" y="2000250"/>
            <a:ext cx="6842125" cy="833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endParaRPr lang="ru-RU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692696"/>
            <a:ext cx="8424936" cy="3744416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ru-RU" sz="2400" b="1" dirty="0" smtClean="0">
                <a:ln w="12700">
                  <a:solidFill>
                    <a:schemeClr val="bg1"/>
                  </a:solidFill>
                </a:ln>
                <a:latin typeface="Tahoma" pitchFamily="34" charset="0"/>
                <a:cs typeface="Tahoma" pitchFamily="34" charset="0"/>
              </a:rPr>
              <a:t>«</a:t>
            </a:r>
            <a:r>
              <a:rPr lang="ru-RU" sz="2400" b="1" dirty="0">
                <a:ln w="12700">
                  <a:solidFill>
                    <a:schemeClr val="bg1"/>
                  </a:solidFill>
                </a:ln>
                <a:latin typeface="Tahoma" pitchFamily="34" charset="0"/>
                <a:cs typeface="Tahoma" pitchFamily="34" charset="0"/>
              </a:rPr>
              <a:t>Эффективное взаимодействие органов местного самоуправления с промышленными предприятиями города</a:t>
            </a:r>
            <a:r>
              <a:rPr lang="ru-RU" sz="2400" b="1" dirty="0" smtClean="0">
                <a:ln w="12700">
                  <a:solidFill>
                    <a:schemeClr val="bg1"/>
                  </a:solidFill>
                </a:ln>
                <a:latin typeface="Tahoma" pitchFamily="34" charset="0"/>
                <a:cs typeface="Tahoma" pitchFamily="34" charset="0"/>
              </a:rPr>
              <a:t>»</a:t>
            </a:r>
            <a:endParaRPr lang="ru-RU" sz="2400" dirty="0" smtClean="0">
              <a:ln w="12700"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4584076" y="1700808"/>
            <a:ext cx="43211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4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г. Рыбинске действует </a:t>
            </a:r>
            <a:r>
              <a:rPr lang="ru-RU" sz="1400" b="1" dirty="0">
                <a:solidFill>
                  <a:srgbClr val="99003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предприятий </a:t>
            </a:r>
            <a:r>
              <a:rPr lang="ru-RU" sz="14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корпорации </a:t>
            </a:r>
            <a:r>
              <a:rPr lang="ru-RU" sz="1400" dirty="0" err="1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Ростех</a:t>
            </a:r>
            <a:r>
              <a:rPr lang="ru-RU" sz="14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доля которых в промышленности города составляет </a:t>
            </a:r>
            <a:r>
              <a:rPr lang="ru-RU" sz="1400" b="1" dirty="0">
                <a:solidFill>
                  <a:srgbClr val="990033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62% </a:t>
            </a:r>
            <a:r>
              <a:rPr lang="ru-RU" sz="14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объема отгруженной продукции.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4653136"/>
            <a:ext cx="4321175" cy="1627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36000" rIns="36000" bIns="3600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За 5 лет – рост объемов производства и заработной платы в промышленности </a:t>
            </a:r>
            <a:b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в 2 раза</a:t>
            </a:r>
          </a:p>
          <a:p>
            <a:pPr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rPr>
              <a:t>Устойчивое развитие промышленности определяет сохранение стабильной социальной ситуации в городе</a:t>
            </a:r>
          </a:p>
        </p:txBody>
      </p:sp>
      <p:graphicFrame>
        <p:nvGraphicFramePr>
          <p:cNvPr id="11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359672"/>
              </p:ext>
            </p:extLst>
          </p:nvPr>
        </p:nvGraphicFramePr>
        <p:xfrm>
          <a:off x="250825" y="1556792"/>
          <a:ext cx="3959225" cy="274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3962743" imgH="2743438" progId="Excel.Chart.8">
                  <p:embed/>
                </p:oleObj>
              </mc:Choice>
              <mc:Fallback>
                <p:oleObj r:id="rId4" imgW="3962743" imgH="274343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556792"/>
                        <a:ext cx="3959225" cy="274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783823"/>
              </p:ext>
            </p:extLst>
          </p:nvPr>
        </p:nvGraphicFramePr>
        <p:xfrm>
          <a:off x="250825" y="4154785"/>
          <a:ext cx="3816350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7" imgW="3816427" imgH="2389839" progId="Excel.Chart.8">
                  <p:embed/>
                </p:oleObj>
              </mc:Choice>
              <mc:Fallback>
                <p:oleObj r:id="rId7" imgW="3816427" imgH="238983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4154785"/>
                        <a:ext cx="3816350" cy="238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07090275"/>
              </p:ext>
            </p:extLst>
          </p:nvPr>
        </p:nvGraphicFramePr>
        <p:xfrm>
          <a:off x="4357686" y="2428868"/>
          <a:ext cx="4572032" cy="208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572000" y="834971"/>
            <a:ext cx="4321175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96004B"/>
                </a:solidFill>
                <a:latin typeface="Century Gothic" pitchFamily="34" charset="0"/>
              </a:rPr>
              <a:t>Структурная особенность промышленности Рыбинска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0825" y="834971"/>
            <a:ext cx="4321175" cy="64611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Aft>
                <a:spcPct val="65000"/>
              </a:spcAft>
              <a:defRPr/>
            </a:pPr>
            <a:r>
              <a:rPr lang="ru-RU" b="1" dirty="0">
                <a:solidFill>
                  <a:srgbClr val="96004B"/>
                </a:solidFill>
                <a:latin typeface="Century Gothic" pitchFamily="34" charset="0"/>
              </a:rPr>
              <a:t>Рост  промышленности: </a:t>
            </a:r>
            <a:br>
              <a:rPr lang="ru-RU" b="1" dirty="0">
                <a:solidFill>
                  <a:srgbClr val="96004B"/>
                </a:solidFill>
                <a:latin typeface="Century Gothic" pitchFamily="34" charset="0"/>
              </a:rPr>
            </a:br>
            <a:r>
              <a:rPr lang="ru-RU" b="1" dirty="0">
                <a:solidFill>
                  <a:srgbClr val="96004B"/>
                </a:solidFill>
                <a:latin typeface="Century Gothic" pitchFamily="34" charset="0"/>
              </a:rPr>
              <a:t>рост доходов, развитие города</a:t>
            </a:r>
          </a:p>
        </p:txBody>
      </p:sp>
    </p:spTree>
    <p:extLst>
      <p:ext uri="{BB962C8B-B14F-4D97-AF65-F5344CB8AC3E}">
        <p14:creationId xmlns:p14="http://schemas.microsoft.com/office/powerpoint/2010/main" val="9655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80455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/>
              <a:t>Ежегодный Международный технологический форум</a:t>
            </a:r>
            <a:endParaRPr lang="ru-RU" dirty="0"/>
          </a:p>
          <a:p>
            <a:pPr algn="ctr"/>
            <a:r>
              <a:rPr lang="ru-RU" b="1" dirty="0"/>
              <a:t> «Инновации. Технологии. Производство»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267" y="1484784"/>
            <a:ext cx="812317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u="sng" dirty="0"/>
              <a:t>Организаторы: </a:t>
            </a:r>
            <a:r>
              <a:rPr lang="ru-RU" dirty="0" smtClean="0"/>
              <a:t>ПАО </a:t>
            </a:r>
            <a:r>
              <a:rPr lang="ru-RU" dirty="0"/>
              <a:t>«НПО «Сатурн</a:t>
            </a:r>
            <a:r>
              <a:rPr lang="ru-RU" dirty="0" smtClean="0"/>
              <a:t>»; РГАТУ </a:t>
            </a:r>
            <a:r>
              <a:rPr lang="ru-RU" dirty="0" err="1"/>
              <a:t>им.Соловьева</a:t>
            </a:r>
            <a:r>
              <a:rPr lang="ru-RU" dirty="0" smtClean="0"/>
              <a:t>; Правительство </a:t>
            </a:r>
            <a:r>
              <a:rPr lang="ru-RU" dirty="0"/>
              <a:t>Ярославской области</a:t>
            </a:r>
            <a:r>
              <a:rPr lang="ru-RU" dirty="0" smtClean="0"/>
              <a:t>; Администрация </a:t>
            </a:r>
            <a:r>
              <a:rPr lang="ru-RU" dirty="0"/>
              <a:t>городского округа город Рыбинск</a:t>
            </a:r>
            <a:endParaRPr lang="ru-RU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8562" y="2285114"/>
            <a:ext cx="3519983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Участники: промышленные </a:t>
            </a:r>
            <a:r>
              <a:rPr lang="ru-RU" dirty="0"/>
              <a:t>предприятия города, представители малого и среднего бизнеса, крупных частных компаний, </a:t>
            </a:r>
            <a:r>
              <a:rPr lang="ru-RU" dirty="0" err="1"/>
              <a:t>госкорпораций</a:t>
            </a:r>
            <a:r>
              <a:rPr lang="ru-RU" dirty="0"/>
              <a:t>, научно-исследовательских, образовательных организаций, институтов развития из России и зарубежья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3" name="Рисунок 22" descr="http://cheremuha.com/images/01_EXCLUSIVE/SOBITIYA/Forum2016/forum2016_zal_i_scena.JPG"/>
          <p:cNvPicPr/>
          <p:nvPr/>
        </p:nvPicPr>
        <p:blipFill>
          <a:blip r:embed="rId2" cstate="print"/>
          <a:srcRect l="12819" t="6896" r="11470" b="17241"/>
          <a:stretch>
            <a:fillRect/>
          </a:stretch>
        </p:blipFill>
        <p:spPr bwMode="auto">
          <a:xfrm>
            <a:off x="6310947" y="2383749"/>
            <a:ext cx="2335481" cy="1392674"/>
          </a:xfrm>
          <a:prstGeom prst="rect">
            <a:avLst/>
          </a:prstGeom>
          <a:noFill/>
        </p:spPr>
      </p:pic>
      <p:pic>
        <p:nvPicPr>
          <p:cNvPr id="24" name="Рисунок 23" descr="http://cheremuha.com/images/01_EXCLUSIVE/SOBITIYA/Forum2016/programm_management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294" y="3976026"/>
            <a:ext cx="2127866" cy="1547326"/>
          </a:xfrm>
          <a:prstGeom prst="rect">
            <a:avLst/>
          </a:prstGeom>
          <a:noFill/>
        </p:spPr>
      </p:pic>
      <p:pic>
        <p:nvPicPr>
          <p:cNvPr id="26" name="Рисунок 25" descr="http://cheremuha.com/images/01_EXCLUSIVE/SOBITIYA/Forum2016/fotorep/14.JPG"/>
          <p:cNvPicPr/>
          <p:nvPr/>
        </p:nvPicPr>
        <p:blipFill>
          <a:blip r:embed="rId4" cstate="print"/>
          <a:srcRect r="2839" b="16667"/>
          <a:stretch>
            <a:fillRect/>
          </a:stretch>
        </p:blipFill>
        <p:spPr bwMode="auto">
          <a:xfrm>
            <a:off x="358294" y="2304206"/>
            <a:ext cx="2127866" cy="1498729"/>
          </a:xfrm>
          <a:prstGeom prst="rect">
            <a:avLst/>
          </a:prstGeom>
          <a:noFill/>
        </p:spPr>
      </p:pic>
      <p:pic>
        <p:nvPicPr>
          <p:cNvPr id="27" name="Рисунок 26" descr="http://cheremuha.com/images/01_EXCLUSIVE/SOBITIYA/Forum2016/Ivanov_D.jpg"/>
          <p:cNvPicPr/>
          <p:nvPr/>
        </p:nvPicPr>
        <p:blipFill>
          <a:blip r:embed="rId5" cstate="print"/>
          <a:srcRect b="18131"/>
          <a:stretch>
            <a:fillRect/>
          </a:stretch>
        </p:blipFill>
        <p:spPr bwMode="auto">
          <a:xfrm>
            <a:off x="6316434" y="3976026"/>
            <a:ext cx="2360022" cy="149186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01141" y="5696443"/>
            <a:ext cx="81753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80</a:t>
            </a:r>
            <a:r>
              <a:rPr lang="ru-RU" dirty="0"/>
              <a:t>% участников – из других регионов России и зарубежных стран (Германии, Франции, Китая, Канады, Индии, Израиля, Мексики и других государств). 68% – представители инновационного бизнеса.</a:t>
            </a:r>
          </a:p>
        </p:txBody>
      </p:sp>
    </p:spTree>
    <p:extLst>
      <p:ext uri="{BB962C8B-B14F-4D97-AF65-F5344CB8AC3E}">
        <p14:creationId xmlns:p14="http://schemas.microsoft.com/office/powerpoint/2010/main" val="325431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804552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Городские мероприятия в рамках муниципальной программы </a:t>
            </a:r>
            <a:r>
              <a:rPr lang="ru-RU" dirty="0"/>
              <a:t>«Реализация молодежной  политики в городском округе город Рыбинск» </a:t>
            </a:r>
            <a:r>
              <a:rPr lang="ru-RU" dirty="0" smtClean="0"/>
              <a:t>для работающей молодёжи города Рыбинска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876287"/>
            <a:ext cx="63443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F497D"/>
                </a:solidFill>
              </a:rPr>
              <a:t>Обучение молодёжного актива по программе «Формула успеха» </a:t>
            </a:r>
            <a:endParaRPr lang="ru-RU" sz="1400" dirty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664" y="4161205"/>
            <a:ext cx="784667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F497D"/>
                </a:solidFill>
              </a:rPr>
              <a:t>Молодёжные выездные фестивали-слёты «Рыбинская зима», «Выходной день молодёжи» «Дни молодёжи»</a:t>
            </a:r>
            <a:endParaRPr lang="ru-RU" sz="1400" dirty="0">
              <a:solidFill>
                <a:srgbClr val="1F497D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667" y="2263672"/>
            <a:ext cx="2853306" cy="1743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486" y="2233953"/>
            <a:ext cx="2557177" cy="1772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5" y="2248092"/>
            <a:ext cx="2699439" cy="17994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24" y="4837675"/>
            <a:ext cx="2699439" cy="1878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023" y="4837675"/>
            <a:ext cx="2901950" cy="18783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440" y="4841192"/>
            <a:ext cx="2557177" cy="18712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9912" y="3796593"/>
            <a:ext cx="22581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НПО «Сатурн» 2014 г.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595912" y="3817430"/>
            <a:ext cx="271239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ОДК – газовые турбины 2015 г.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09267" y="6496665"/>
            <a:ext cx="225815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Санаторий «Черная речка»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40206" y="6496665"/>
            <a:ext cx="246022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Парк отдыха «Красная горка»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015204" y="6496665"/>
            <a:ext cx="262388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Центр лыжного спорта «Дёмино»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11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829847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Молодежные общественные объединения предприятий города Рыбинска в качестве волонтеров помогают в реализации социально значимых мероприятий в городе Рыбинске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070014"/>
            <a:ext cx="2396660" cy="159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16" y="168197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Массовые спортивные события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0178" y="18853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Общегородские Акции и мероприятия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705" y="3348896"/>
            <a:ext cx="2473493" cy="1853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26" y="3507734"/>
            <a:ext cx="22581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</a:rPr>
              <a:t>Беговой полумарафон 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</a:rPr>
              <a:t>«Великий хлебный путь»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9696" y="4941168"/>
            <a:ext cx="22581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</a:rPr>
              <a:t>Этап кубка мира по лыжным гонкам 2015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4680565"/>
            <a:ext cx="2376264" cy="15973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0620" y="6130806"/>
            <a:ext cx="22581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</a:rPr>
              <a:t>Ростех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 err="1" smtClean="0">
                <a:solidFill>
                  <a:schemeClr val="tx2"/>
                </a:solidFill>
              </a:rPr>
              <a:t>Дёминский</a:t>
            </a:r>
            <a:r>
              <a:rPr lang="ru-RU" sz="1400" dirty="0" smtClean="0">
                <a:solidFill>
                  <a:schemeClr val="tx2"/>
                </a:solidFill>
              </a:rPr>
              <a:t> лыжный Марафон 2017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992" y="2337622"/>
            <a:ext cx="2244450" cy="1558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6439" y="2794499"/>
            <a:ext cx="2500307" cy="1630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8441" y="4293390"/>
            <a:ext cx="22581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</a:rPr>
              <a:t>День Победы</a:t>
            </a:r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581" y="4749198"/>
            <a:ext cx="2304256" cy="17281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84168" y="6277932"/>
            <a:ext cx="22581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</a:rPr>
              <a:t>НаШествие</a:t>
            </a:r>
            <a:r>
              <a:rPr lang="ru-RU" sz="1400" dirty="0" smtClean="0">
                <a:solidFill>
                  <a:schemeClr val="tx2"/>
                </a:solidFill>
              </a:rPr>
              <a:t> Дедов Морозов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8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5229" y="87667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Поддержка в организации и проведении спортивных мероприятий, проводимых в городе Рыбинске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40"/>
          <a:stretch/>
        </p:blipFill>
        <p:spPr bwMode="auto">
          <a:xfrm>
            <a:off x="4492123" y="1805240"/>
            <a:ext cx="1703673" cy="1645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http://www.npo-saturn.ru/i_img/logo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16" y="1410580"/>
            <a:ext cx="2541148" cy="6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6653" y="2747683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ПАО </a:t>
            </a:r>
            <a:r>
              <a:rPr lang="ru-RU" b="1" dirty="0" err="1" smtClean="0">
                <a:solidFill>
                  <a:prstClr val="black"/>
                </a:solidFill>
              </a:rPr>
              <a:t>РусГидро</a:t>
            </a:r>
            <a:r>
              <a:rPr lang="ru-RU" b="1" dirty="0" smtClean="0">
                <a:solidFill>
                  <a:prstClr val="black"/>
                </a:solidFill>
              </a:rPr>
              <a:t> Каскад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Верхневолжских ГЭС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368" y="4132598"/>
            <a:ext cx="2160240" cy="1511618"/>
          </a:xfrm>
          <a:prstGeom prst="roundRect">
            <a:avLst>
              <a:gd name="adj" fmla="val 2035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59384" y="2056911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АО «Судостроительный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завод «Вымпел»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85" y="2012470"/>
            <a:ext cx="860520" cy="6453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219" y="1896380"/>
            <a:ext cx="2030616" cy="1522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http://endowmentpstgu.ru/media/k2/items/cache/af2ef6a0e2c9c528b09655df79f3b312_XL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6"/>
          <a:stretch/>
        </p:blipFill>
        <p:spPr bwMode="auto">
          <a:xfrm>
            <a:off x="257151" y="2685822"/>
            <a:ext cx="666843" cy="79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pereborez.ru/inc/img3.php?p=upload/news/2016/1473664109_2_Zakrytie_turnira.jpg&amp;s=2000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7958" y="4130561"/>
            <a:ext cx="2181062" cy="1490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2" descr="http://odk-gt.ru/images/logo/logo-odk-gt-rus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744" y="3545629"/>
            <a:ext cx="572470" cy="52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82688" y="3578640"/>
            <a:ext cx="3919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АО «ОДК –Газовые турбины»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0543" y="4387919"/>
            <a:ext cx="39194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ООО «</a:t>
            </a:r>
            <a:r>
              <a:rPr lang="ru-RU" b="1" dirty="0" err="1" smtClean="0">
                <a:solidFill>
                  <a:prstClr val="black"/>
                </a:solidFill>
              </a:rPr>
              <a:t>Рыбинсккабель</a:t>
            </a:r>
            <a:r>
              <a:rPr lang="ru-RU" b="1" dirty="0" smtClean="0">
                <a:solidFill>
                  <a:prstClr val="black"/>
                </a:solidFill>
              </a:rPr>
              <a:t>»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1" name="Picture 2" descr="http://tmregister.ru/base/2006/DOC/DOCURUTM/DOC302V4/D30282D2/30282800/0000000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67" y="4275537"/>
            <a:ext cx="554356" cy="5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5076870"/>
            <a:ext cx="1944216" cy="1458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91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80455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Городские мероприятия по благоустройству городских территорий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7624" y="1425378"/>
            <a:ext cx="63443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F497D"/>
                </a:solidFill>
              </a:rPr>
              <a:t>Благоустройство городских территорий</a:t>
            </a:r>
            <a:endParaRPr lang="ru-RU" sz="1400" dirty="0">
              <a:solidFill>
                <a:srgbClr val="1F497D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59" y="2060848"/>
            <a:ext cx="3551943" cy="19979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7" y="1823930"/>
            <a:ext cx="3409760" cy="2273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59" y="4396260"/>
            <a:ext cx="3551943" cy="236796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7" y="4396260"/>
            <a:ext cx="3384376" cy="22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80455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Городские мероприятия по благоустройству городских территорий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7624" y="1435431"/>
            <a:ext cx="634438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F497D"/>
                </a:solidFill>
              </a:rPr>
              <a:t>Восстановление и создание </a:t>
            </a:r>
            <a:r>
              <a:rPr lang="ru-RU" sz="1400" dirty="0" smtClean="0">
                <a:solidFill>
                  <a:srgbClr val="1F497D"/>
                </a:solidFill>
              </a:rPr>
              <a:t>новых памятников</a:t>
            </a:r>
            <a:endParaRPr lang="ru-RU" sz="1400" dirty="0">
              <a:solidFill>
                <a:srgbClr val="1F497D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2" y="4766876"/>
            <a:ext cx="2606229" cy="17374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55" y="2457751"/>
            <a:ext cx="2656686" cy="17720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7" y="2457751"/>
            <a:ext cx="2609703" cy="17398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89" y="2132856"/>
            <a:ext cx="2371452" cy="2096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66876"/>
            <a:ext cx="2639402" cy="1758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90" y="4766876"/>
            <a:ext cx="2627784" cy="17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7716" y="188640"/>
            <a:ext cx="87085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ahoma" pitchFamily="34" charset="0"/>
              </a:rPr>
              <a:t>«Эффективное взаимодействие органов местного самоуправления с промышленными предприятиями города»</a:t>
            </a:r>
            <a:endParaRPr lang="ru-RU" b="1" dirty="0" smtClean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80455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День города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Рисунок 16" descr="http://cheremuha.com/images/01_EXCLUSIVE/prazdniki/Den_goroda-2016/IMG_74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82" y="1734064"/>
            <a:ext cx="2783840" cy="185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://cheremuha.com/images/01_EXCLUSIVE/prazdniki/Den_goroda-2016/mangoos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845" y="4149080"/>
            <a:ext cx="2634071" cy="187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89" y="1734063"/>
            <a:ext cx="2782253" cy="18548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0" y="4149080"/>
            <a:ext cx="2774380" cy="1858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09" y="1734063"/>
            <a:ext cx="3097459" cy="18460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4157916"/>
            <a:ext cx="2846101" cy="18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9758</TotalTime>
  <Words>421</Words>
  <Application>Microsoft Office PowerPoint</Application>
  <PresentationFormat>Экран (4:3)</PresentationFormat>
  <Paragraphs>48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Tahoma</vt:lpstr>
      <vt:lpstr>Тема Office</vt:lpstr>
      <vt:lpstr>Диаграмма Microsoft Excel</vt:lpstr>
      <vt:lpstr>«Эффективное взаимодействие органов местного самоуправления с промышленными предприятиями города»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findep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Nike Gordienko</cp:lastModifiedBy>
  <cp:revision>690</cp:revision>
  <cp:lastPrinted>2017-03-16T11:18:50Z</cp:lastPrinted>
  <dcterms:created xsi:type="dcterms:W3CDTF">2009-09-29T05:17:56Z</dcterms:created>
  <dcterms:modified xsi:type="dcterms:W3CDTF">2017-03-29T21:29:06Z</dcterms:modified>
</cp:coreProperties>
</file>