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5" r:id="rId2"/>
    <p:sldId id="266" r:id="rId3"/>
    <p:sldId id="259" r:id="rId4"/>
    <p:sldId id="260" r:id="rId5"/>
    <p:sldId id="261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418FE-4057-4A38-83D8-A5FF5541546D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C2B3C-DC61-41DE-B577-36CE2674F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02BC08-D6EC-4BAD-B422-679657CE6DB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58B70-05EB-4C9F-AAA4-A1B1A6CA689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14A55-4032-4E31-A577-3849245C5009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130425"/>
            <a:ext cx="532636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886200"/>
            <a:ext cx="3344416" cy="838944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990033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8C2-8CB1-4C53-8F9A-44F487B4134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87F3-742C-4589-A70F-972F26A60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A51E-B3DD-4EC7-8D68-B4A41FE72B0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C2E1-3E02-4723-B47A-0BCF395A68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BD52-FD4A-4C59-8D5D-AB6A6702E0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6D265-1616-4BEF-ABF6-32B5195949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em\Desktop\оформ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4610"/>
            <a:ext cx="9128211" cy="63427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3" y="0"/>
            <a:ext cx="8040915" cy="764704"/>
          </a:xfrm>
        </p:spPr>
        <p:txBody>
          <a:bodyPr lIns="0" r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92088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tem\Desktop\Шаблон\Трунов фон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7956550" y="549275"/>
            <a:ext cx="184150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525" y="26988"/>
            <a:ext cx="9540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29261"/>
            <a:ext cx="7629754" cy="72420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04213" y="6491288"/>
            <a:ext cx="474662" cy="365125"/>
          </a:xfrm>
        </p:spPr>
        <p:txBody>
          <a:bodyPr/>
          <a:lstStyle>
            <a:lvl1pPr algn="ctr">
              <a:defRPr sz="14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15B9F0A-52ED-4953-B72E-3935E228FDDE}" type="slidenum">
              <a:rPr lang="ru-RU">
                <a:solidFill>
                  <a:srgbClr val="9BBB5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tem\Desktop\Шаблон\Трунов фон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7956550" y="549275"/>
            <a:ext cx="184150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525" y="26988"/>
            <a:ext cx="9540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29261"/>
            <a:ext cx="7629754" cy="72420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04213" y="6491288"/>
            <a:ext cx="474662" cy="365125"/>
          </a:xfrm>
        </p:spPr>
        <p:txBody>
          <a:bodyPr/>
          <a:lstStyle>
            <a:lvl1pPr algn="ctr">
              <a:defRPr sz="14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15B9F0A-52ED-4953-B72E-3935E228FDDE}" type="slidenum">
              <a:rPr lang="ru-RU">
                <a:solidFill>
                  <a:srgbClr val="9BBB5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tem\Desktop\оформ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0"/>
            <a:ext cx="91281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3" y="0"/>
            <a:ext cx="8040915" cy="764704"/>
          </a:xfrm>
        </p:spPr>
        <p:txBody>
          <a:bodyPr lIns="0" r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243888" y="6381750"/>
            <a:ext cx="792162" cy="365125"/>
          </a:xfrm>
        </p:spPr>
        <p:txBody>
          <a:bodyPr/>
          <a:lstStyle>
            <a:lvl1pPr algn="r">
              <a:defRPr sz="14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49A0F68-9270-494E-869D-873743F3D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Kozlov Artem\Desktop\Шаблон\2-фон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929586" cy="500042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5071" y="634983"/>
            <a:ext cx="428628" cy="365125"/>
          </a:xfr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creative\Creative Material\Шаблоны PowerPoint\Шаблоны Артем\Масляков шаблон\Фон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867" y="0"/>
            <a:ext cx="7578547" cy="70226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3333CC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3463" y="58738"/>
            <a:ext cx="439737" cy="6064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E8FFCF-D176-44F0-9C02-458A785BAD4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3C5BA-0741-4CEF-9342-4A2D5FA604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751B-2745-443B-971C-4F1F1E32C8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9797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creative\Creative Material\Шаблоны PowerPoint\Шаблоны Артем\Масляков шаблон\Фон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867" y="0"/>
            <a:ext cx="7578547" cy="70226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3333CC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3463" y="58738"/>
            <a:ext cx="439737" cy="6064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0DE1A7-B683-4CF8-868E-B2716D50CE1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1C40-BCBE-4572-BC10-B9CC68BC4BE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381329"/>
            <a:ext cx="755576" cy="476672"/>
          </a:xfrm>
        </p:spPr>
        <p:txBody>
          <a:bodyPr/>
          <a:lstStyle>
            <a:lvl1pPr>
              <a:defRPr sz="180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A2030C40-CA61-4E38-B233-32AECD5462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Креативные материалы\Презентации\2012\2012-03-28 - Масляков - Национальная лесная политика\основно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867" y="0"/>
            <a:ext cx="7578547" cy="70226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2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3463" y="58738"/>
            <a:ext cx="439737" cy="6064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C1C834EF-8F65-4870-B621-A54C6782A6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Креативные материалы\Презентации\2012\2012-03-28 - Масляков - Национальная лесная политика\основно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867" y="0"/>
            <a:ext cx="7578547" cy="70226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2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3463" y="58738"/>
            <a:ext cx="439737" cy="6064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C1C834EF-8F65-4870-B621-A54C6782A6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Креативные материалы\Презентации\2012\2012-03-28 - Масляков - Национальная лесная политика\основно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867" y="0"/>
            <a:ext cx="7578547" cy="70226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2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3463" y="58738"/>
            <a:ext cx="439737" cy="6064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C1C834EF-8F65-4870-B621-A54C6782A6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Креативные материалы\Презентации\2012\2012-03-28 - Масляков - Национальная лесная политика\основно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867" y="0"/>
            <a:ext cx="7578547" cy="70226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2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3463" y="58738"/>
            <a:ext cx="439737" cy="6064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C1C834EF-8F65-4870-B621-A54C6782A6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Креативные материалы\Презентации\2012\2012-03-28 - Масляков - Национальная лесная политика\основно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867" y="0"/>
            <a:ext cx="7578547" cy="70226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2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3463" y="58738"/>
            <a:ext cx="439737" cy="6064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8216CBB6-7B97-44C8-A26D-EFD3A5766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tem\Desktop\Заставка\шаблон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11" y="0"/>
            <a:ext cx="91493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tem\Desktop\Заставка\шаблон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11" y="0"/>
            <a:ext cx="91493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em\Desktop\оформ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4610"/>
            <a:ext cx="9128211" cy="63427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3" y="0"/>
            <a:ext cx="8040915" cy="764704"/>
          </a:xfrm>
        </p:spPr>
        <p:txBody>
          <a:bodyPr lIns="0" r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92088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em\Desktop\оформ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4610"/>
            <a:ext cx="9128211" cy="63427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3" y="0"/>
            <a:ext cx="8040915" cy="764704"/>
          </a:xfrm>
        </p:spPr>
        <p:txBody>
          <a:bodyPr lIns="0" r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92088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tem\Desktop\оформ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0"/>
            <a:ext cx="91281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3" y="0"/>
            <a:ext cx="8040915" cy="764704"/>
          </a:xfrm>
        </p:spPr>
        <p:txBody>
          <a:bodyPr lIns="0" r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243888" y="6381750"/>
            <a:ext cx="792162" cy="365125"/>
          </a:xfrm>
        </p:spPr>
        <p:txBody>
          <a:bodyPr/>
          <a:lstStyle>
            <a:lvl1pPr algn="r">
              <a:defRPr sz="14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49A0F68-9270-494E-869D-873743F3D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DA3D-54CB-426A-9417-CC037D1B67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7BC5-8ACE-48F2-8ED5-62E51D8944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tem\Desktop\оформ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0"/>
            <a:ext cx="91281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3" y="0"/>
            <a:ext cx="8040915" cy="764704"/>
          </a:xfrm>
        </p:spPr>
        <p:txBody>
          <a:bodyPr lIns="0" r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243888" y="6381750"/>
            <a:ext cx="792162" cy="365125"/>
          </a:xfrm>
        </p:spPr>
        <p:txBody>
          <a:bodyPr/>
          <a:lstStyle>
            <a:lvl1pPr algn="r">
              <a:defRPr sz="14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49A0F68-9270-494E-869D-873743F3D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tem\Desktop\оформ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0"/>
            <a:ext cx="91281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3" y="0"/>
            <a:ext cx="8040915" cy="764704"/>
          </a:xfrm>
        </p:spPr>
        <p:txBody>
          <a:bodyPr lIns="0" r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243888" y="6381750"/>
            <a:ext cx="792162" cy="365125"/>
          </a:xfrm>
        </p:spPr>
        <p:txBody>
          <a:bodyPr/>
          <a:lstStyle>
            <a:lvl1pPr algn="r">
              <a:defRPr sz="14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49A0F68-9270-494E-869D-873743F3D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tem\Desktop\оформ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0"/>
            <a:ext cx="91281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3" y="0"/>
            <a:ext cx="8040915" cy="764704"/>
          </a:xfrm>
        </p:spPr>
        <p:txBody>
          <a:bodyPr lIns="0" r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243888" y="6381750"/>
            <a:ext cx="792162" cy="365125"/>
          </a:xfrm>
        </p:spPr>
        <p:txBody>
          <a:bodyPr/>
          <a:lstStyle>
            <a:lvl1pPr algn="r">
              <a:defRPr sz="14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49A0F68-9270-494E-869D-873743F3D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tem\Desktop\оформ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0"/>
            <a:ext cx="91281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3" y="0"/>
            <a:ext cx="8040915" cy="764704"/>
          </a:xfrm>
        </p:spPr>
        <p:txBody>
          <a:bodyPr lIns="0" r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243888" y="6381750"/>
            <a:ext cx="792162" cy="365125"/>
          </a:xfrm>
        </p:spPr>
        <p:txBody>
          <a:bodyPr/>
          <a:lstStyle>
            <a:lvl1pPr algn="r">
              <a:defRPr sz="14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49A0F68-9270-494E-869D-873743F3D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tem\Desktop\оформ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0"/>
            <a:ext cx="91281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3" y="0"/>
            <a:ext cx="8040915" cy="764704"/>
          </a:xfrm>
        </p:spPr>
        <p:txBody>
          <a:bodyPr lIns="0" rIns="0">
            <a:normAutofit/>
          </a:bodyPr>
          <a:lstStyle>
            <a:lvl1pPr>
              <a:lnSpc>
                <a:spcPct val="85000"/>
              </a:lnSpc>
              <a:defRPr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243888" y="6381750"/>
            <a:ext cx="792162" cy="365125"/>
          </a:xfrm>
        </p:spPr>
        <p:txBody>
          <a:bodyPr/>
          <a:lstStyle>
            <a:lvl1pPr algn="r">
              <a:defRPr sz="1400" b="1">
                <a:solidFill>
                  <a:srgbClr val="0066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49A0F68-9270-494E-869D-873743F3D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creative\Creative Material\Шаблоны PowerPoint\Шаблоны Артем\Масляков шаблон\Фон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14288" y="14288"/>
            <a:ext cx="908050" cy="877887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 descr="B:\Логотипы\ФАЛХ\Герб\суперновый орел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44450"/>
            <a:ext cx="725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867" y="0"/>
            <a:ext cx="7578547" cy="702260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3463" y="58738"/>
            <a:ext cx="439737" cy="6064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5E4B90F2-0ECA-45BE-B933-A6BD5DE172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D050-103F-486A-B12C-C7AC6B4B938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58AB2-0759-4031-99AF-5AA956A6FD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ACB4-0D8F-47A4-81E6-EA7C6BD9E0B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3CA4-BD6E-4B69-AAA2-79F4E7FCCD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ED3D-7ED0-4B63-8F20-EC9F8F7AEF0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AEF6-3672-4D33-B4DB-BD15A544A1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70A7-C918-4654-A6BC-60B15DA432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1BC2-BF76-4728-BF2C-165EBF3AF0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8AC1-D4C0-4CE2-A66C-67F88EC2A26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D601-4689-4731-A4BD-15F36DF9EC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7683-D6C8-48D7-B3D6-AB5F8C00EF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D342-F771-47E1-AD88-8E482CB011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00113" y="0"/>
            <a:ext cx="82438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00113" y="1268413"/>
            <a:ext cx="77866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799957-A212-457C-BB5F-46C94A1E197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088" y="6492875"/>
            <a:ext cx="4429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00B050"/>
                </a:solidFill>
                <a:latin typeface="+mn-lt"/>
              </a:defRPr>
            </a:lvl1pPr>
          </a:lstStyle>
          <a:p>
            <a:pPr>
              <a:defRPr/>
            </a:pPr>
            <a:fld id="{B9039E15-F095-4D61-8C70-3C2AA53DC9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hf hdr="0" ftr="0" dt="0"/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sz="2200" b="1" kern="1200">
          <a:solidFill>
            <a:srgbClr val="CC9900"/>
          </a:solidFill>
          <a:latin typeface="Verdana" pitchFamily="34" charset="0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990033"/>
          </a:solidFill>
          <a:latin typeface="Verdana" pitchFamily="34" charset="0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990033"/>
          </a:solidFill>
          <a:latin typeface="Verdana" pitchFamily="34" charset="0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990033"/>
          </a:solidFill>
          <a:latin typeface="Verdana" pitchFamily="34" charset="0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990033"/>
          </a:solidFill>
          <a:latin typeface="Verdana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990033"/>
          </a:solidFill>
          <a:latin typeface="Verdana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990033"/>
          </a:solidFill>
          <a:latin typeface="Verdana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990033"/>
          </a:solidFill>
          <a:latin typeface="Verdana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990033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2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Федеральное агентство лесного хозяйства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587F3-742C-4589-A70F-972F26A6094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2045166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Согласование схем территориального планирования и включение лесных участков в границы населенных пунктов </a:t>
            </a:r>
            <a:endParaRPr lang="ru-RU" sz="2800" b="1" dirty="0">
              <a:solidFill>
                <a:srgbClr val="33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508518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33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Жандильдинова</a:t>
            </a:r>
            <a:r>
              <a:rPr lang="ru-RU" b="1" dirty="0" smtClean="0">
                <a:solidFill>
                  <a:srgbClr val="33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И.А.</a:t>
            </a:r>
            <a:endParaRPr lang="ru-RU" b="1" dirty="0">
              <a:solidFill>
                <a:srgbClr val="33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/>
              <a:t>Нормативная база, регулирующая вопросы </a:t>
            </a:r>
            <a:br>
              <a:rPr lang="ru-RU" sz="1600"/>
            </a:br>
            <a:r>
              <a:rPr lang="ru-RU" sz="1600"/>
              <a:t>перевода земель лесного фонда</a:t>
            </a:r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5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E8EFA-4C5A-4011-BFA8-BFCD633D6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7827" y="1107281"/>
            <a:ext cx="762000" cy="665163"/>
            <a:chOff x="1110" y="2656"/>
            <a:chExt cx="1549" cy="1351"/>
          </a:xfrm>
        </p:grpSpPr>
        <p:sp>
          <p:nvSpPr>
            <p:cNvPr id="270340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341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342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07827" y="1899444"/>
            <a:ext cx="762000" cy="665162"/>
            <a:chOff x="3174" y="2656"/>
            <a:chExt cx="1549" cy="1351"/>
          </a:xfrm>
        </p:grpSpPr>
        <p:sp>
          <p:nvSpPr>
            <p:cNvPr id="27034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34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34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0347" name="Line 11"/>
          <p:cNvSpPr>
            <a:spLocks noChangeShapeType="1"/>
          </p:cNvSpPr>
          <p:nvPr/>
        </p:nvSpPr>
        <p:spPr bwMode="auto">
          <a:xfrm>
            <a:off x="1317427" y="1696244"/>
            <a:ext cx="71977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1506340" y="1251744"/>
            <a:ext cx="27987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0">
                <a:latin typeface="Verdana" pitchFamily="34" charset="0"/>
              </a:rPr>
              <a:t>Земельный кодекс РФ</a:t>
            </a:r>
            <a:endParaRPr lang="en-US" b="0">
              <a:latin typeface="Verdana" pitchFamily="34" charset="0"/>
            </a:endParaRPr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gray">
          <a:xfrm>
            <a:off x="904677" y="120570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0350" name="Line 14"/>
          <p:cNvSpPr>
            <a:spLocks noChangeShapeType="1"/>
          </p:cNvSpPr>
          <p:nvPr/>
        </p:nvSpPr>
        <p:spPr bwMode="auto">
          <a:xfrm>
            <a:off x="1317427" y="2488406"/>
            <a:ext cx="71977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0351" name="Text Box 15"/>
          <p:cNvSpPr txBox="1">
            <a:spLocks noChangeArrowheads="1"/>
          </p:cNvSpPr>
          <p:nvPr/>
        </p:nvSpPr>
        <p:spPr bwMode="auto">
          <a:xfrm>
            <a:off x="1506340" y="2043906"/>
            <a:ext cx="23383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0">
                <a:latin typeface="Verdana" pitchFamily="34" charset="0"/>
              </a:rPr>
              <a:t>Лесной кодекс РФ</a:t>
            </a:r>
            <a:endParaRPr lang="en-US" b="0">
              <a:latin typeface="Verdana" pitchFamily="34" charset="0"/>
            </a:endParaRPr>
          </a:p>
        </p:txBody>
      </p:sp>
      <p:sp>
        <p:nvSpPr>
          <p:cNvPr id="270352" name="Text Box 16"/>
          <p:cNvSpPr txBox="1">
            <a:spLocks noChangeArrowheads="1"/>
          </p:cNvSpPr>
          <p:nvPr/>
        </p:nvSpPr>
        <p:spPr bwMode="gray">
          <a:xfrm>
            <a:off x="904677" y="199786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07827" y="2691606"/>
            <a:ext cx="762000" cy="665163"/>
            <a:chOff x="1110" y="2656"/>
            <a:chExt cx="1549" cy="1351"/>
          </a:xfrm>
        </p:grpSpPr>
        <p:sp>
          <p:nvSpPr>
            <p:cNvPr id="27035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35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35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07827" y="3483769"/>
            <a:ext cx="762000" cy="665162"/>
            <a:chOff x="3174" y="2656"/>
            <a:chExt cx="1549" cy="1351"/>
          </a:xfrm>
        </p:grpSpPr>
        <p:sp>
          <p:nvSpPr>
            <p:cNvPr id="270358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359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360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0361" name="Line 25"/>
          <p:cNvSpPr>
            <a:spLocks noChangeShapeType="1"/>
          </p:cNvSpPr>
          <p:nvPr/>
        </p:nvSpPr>
        <p:spPr bwMode="auto">
          <a:xfrm>
            <a:off x="1317427" y="3301206"/>
            <a:ext cx="71977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0362" name="Text Box 26"/>
          <p:cNvSpPr txBox="1">
            <a:spLocks noChangeArrowheads="1"/>
          </p:cNvSpPr>
          <p:nvPr/>
        </p:nvSpPr>
        <p:spPr bwMode="auto">
          <a:xfrm>
            <a:off x="1506340" y="2836069"/>
            <a:ext cx="34210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0">
                <a:latin typeface="Verdana" pitchFamily="34" charset="0"/>
              </a:rPr>
              <a:t>Градостроительный кодекс</a:t>
            </a:r>
            <a:endParaRPr lang="en-US" b="0">
              <a:latin typeface="Verdana" pitchFamily="34" charset="0"/>
            </a:endParaRPr>
          </a:p>
        </p:txBody>
      </p:sp>
      <p:sp>
        <p:nvSpPr>
          <p:cNvPr id="270363" name="Text Box 27"/>
          <p:cNvSpPr txBox="1">
            <a:spLocks noChangeArrowheads="1"/>
          </p:cNvSpPr>
          <p:nvPr/>
        </p:nvSpPr>
        <p:spPr bwMode="gray">
          <a:xfrm>
            <a:off x="904677" y="279003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0364" name="Line 28"/>
          <p:cNvSpPr>
            <a:spLocks noChangeShapeType="1"/>
          </p:cNvSpPr>
          <p:nvPr/>
        </p:nvSpPr>
        <p:spPr bwMode="auto">
          <a:xfrm>
            <a:off x="1317427" y="4072731"/>
            <a:ext cx="71977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0365" name="Text Box 29"/>
          <p:cNvSpPr txBox="1">
            <a:spLocks noChangeArrowheads="1"/>
          </p:cNvSpPr>
          <p:nvPr/>
        </p:nvSpPr>
        <p:spPr bwMode="auto">
          <a:xfrm>
            <a:off x="1506340" y="3628231"/>
            <a:ext cx="55340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0">
                <a:latin typeface="Verdana" pitchFamily="34" charset="0"/>
              </a:rPr>
              <a:t>Федеральный закон от 21.12.2004 №172-ФЗ</a:t>
            </a:r>
            <a:endParaRPr lang="en-US" b="0">
              <a:latin typeface="Verdana" pitchFamily="34" charset="0"/>
            </a:endParaRPr>
          </a:p>
        </p:txBody>
      </p:sp>
      <p:sp>
        <p:nvSpPr>
          <p:cNvPr id="270366" name="Text Box 30"/>
          <p:cNvSpPr txBox="1">
            <a:spLocks noChangeArrowheads="1"/>
          </p:cNvSpPr>
          <p:nvPr/>
        </p:nvSpPr>
        <p:spPr bwMode="gray">
          <a:xfrm>
            <a:off x="904677" y="358219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714177" y="4275931"/>
            <a:ext cx="762000" cy="665163"/>
            <a:chOff x="1110" y="2656"/>
            <a:chExt cx="1549" cy="1351"/>
          </a:xfrm>
        </p:grpSpPr>
        <p:sp>
          <p:nvSpPr>
            <p:cNvPr id="270369" name="AutoShape 3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370" name="AutoShape 3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371" name="AutoShape 3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714177" y="5068094"/>
            <a:ext cx="762000" cy="665162"/>
            <a:chOff x="3174" y="2656"/>
            <a:chExt cx="1549" cy="1351"/>
          </a:xfrm>
        </p:grpSpPr>
        <p:sp>
          <p:nvSpPr>
            <p:cNvPr id="270373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374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375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0376" name="Line 40"/>
          <p:cNvSpPr>
            <a:spLocks noChangeShapeType="1"/>
          </p:cNvSpPr>
          <p:nvPr/>
        </p:nvSpPr>
        <p:spPr bwMode="auto">
          <a:xfrm>
            <a:off x="1323777" y="4885531"/>
            <a:ext cx="71977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0378" name="Text Box 42"/>
          <p:cNvSpPr txBox="1">
            <a:spLocks noChangeArrowheads="1"/>
          </p:cNvSpPr>
          <p:nvPr/>
        </p:nvSpPr>
        <p:spPr bwMode="gray">
          <a:xfrm>
            <a:off x="911027" y="437435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>
                <a:solidFill>
                  <a:schemeClr val="bg1"/>
                </a:solidFill>
              </a:rPr>
              <a:t>5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70379" name="Line 43"/>
          <p:cNvSpPr>
            <a:spLocks noChangeShapeType="1"/>
          </p:cNvSpPr>
          <p:nvPr/>
        </p:nvSpPr>
        <p:spPr bwMode="auto">
          <a:xfrm>
            <a:off x="1323777" y="5657056"/>
            <a:ext cx="71977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0380" name="Text Box 44"/>
          <p:cNvSpPr txBox="1">
            <a:spLocks noChangeArrowheads="1"/>
          </p:cNvSpPr>
          <p:nvPr/>
        </p:nvSpPr>
        <p:spPr bwMode="auto">
          <a:xfrm>
            <a:off x="1512690" y="4485654"/>
            <a:ext cx="677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0" dirty="0">
                <a:latin typeface="Verdana" pitchFamily="34" charset="0"/>
              </a:rPr>
              <a:t>Постановление Правительства РФ от 24.03.2007 №178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270381" name="Text Box 45"/>
          <p:cNvSpPr txBox="1">
            <a:spLocks noChangeArrowheads="1"/>
          </p:cNvSpPr>
          <p:nvPr/>
        </p:nvSpPr>
        <p:spPr bwMode="gray">
          <a:xfrm>
            <a:off x="911027" y="516651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>
                <a:solidFill>
                  <a:schemeClr val="bg1"/>
                </a:solidFill>
              </a:rPr>
              <a:t>6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70387" name="Text Box 51"/>
          <p:cNvSpPr txBox="1">
            <a:spLocks noChangeArrowheads="1"/>
          </p:cNvSpPr>
          <p:nvPr/>
        </p:nvSpPr>
        <p:spPr bwMode="auto">
          <a:xfrm>
            <a:off x="1523802" y="5277743"/>
            <a:ext cx="2457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0" dirty="0">
                <a:latin typeface="Verdana" pitchFamily="34" charset="0"/>
              </a:rPr>
              <a:t>Акты субъектов РФ</a:t>
            </a:r>
            <a:endParaRPr lang="en-US" b="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600"/>
                </a:solidFill>
              </a:rPr>
              <a:t>Перевод земель лесного фонда в земли населенных пунктов</a:t>
            </a:r>
          </a:p>
        </p:txBody>
      </p:sp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E8EFA-4C5A-4011-BFA8-BFCD633D6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824360" y="2781300"/>
            <a:ext cx="2819400" cy="1052513"/>
            <a:chOff x="2256" y="1348"/>
            <a:chExt cx="1056" cy="38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256" y="1348"/>
              <a:ext cx="1056" cy="380"/>
              <a:chOff x="2256" y="1348"/>
              <a:chExt cx="1363" cy="1800"/>
            </a:xfrm>
          </p:grpSpPr>
          <p:sp>
            <p:nvSpPr>
              <p:cNvPr id="12327" name="AutoShape 13"/>
              <p:cNvSpPr>
                <a:spLocks noChangeArrowheads="1"/>
              </p:cNvSpPr>
              <p:nvPr/>
            </p:nvSpPr>
            <p:spPr bwMode="gray">
              <a:xfrm>
                <a:off x="2256" y="134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28" name="AutoShape 14"/>
              <p:cNvSpPr>
                <a:spLocks noChangeArrowheads="1"/>
              </p:cNvSpPr>
              <p:nvPr/>
            </p:nvSpPr>
            <p:spPr bwMode="gray">
              <a:xfrm>
                <a:off x="2277" y="135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29" name="AutoShape 15"/>
              <p:cNvSpPr>
                <a:spLocks noChangeArrowheads="1"/>
              </p:cNvSpPr>
              <p:nvPr/>
            </p:nvSpPr>
            <p:spPr bwMode="gray">
              <a:xfrm>
                <a:off x="2288" y="265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30" name="AutoShape 16"/>
              <p:cNvSpPr>
                <a:spLocks noChangeArrowheads="1"/>
              </p:cNvSpPr>
              <p:nvPr/>
            </p:nvSpPr>
            <p:spPr bwMode="gray">
              <a:xfrm>
                <a:off x="2288" y="136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2326" name="Text Box 17"/>
            <p:cNvSpPr txBox="1">
              <a:spLocks noChangeArrowheads="1"/>
            </p:cNvSpPr>
            <p:nvPr/>
          </p:nvSpPr>
          <p:spPr bwMode="auto">
            <a:xfrm>
              <a:off x="2304" y="1372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Через документы территориального планирования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001072" y="2819400"/>
            <a:ext cx="2819400" cy="3057525"/>
            <a:chOff x="2256" y="1348"/>
            <a:chExt cx="1056" cy="38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256" y="1348"/>
              <a:ext cx="1056" cy="380"/>
              <a:chOff x="2256" y="1348"/>
              <a:chExt cx="1363" cy="1800"/>
            </a:xfrm>
          </p:grpSpPr>
          <p:sp>
            <p:nvSpPr>
              <p:cNvPr id="12321" name="AutoShape 20"/>
              <p:cNvSpPr>
                <a:spLocks noChangeArrowheads="1"/>
              </p:cNvSpPr>
              <p:nvPr/>
            </p:nvSpPr>
            <p:spPr bwMode="gray">
              <a:xfrm>
                <a:off x="2256" y="134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22" name="AutoShape 21"/>
              <p:cNvSpPr>
                <a:spLocks noChangeArrowheads="1"/>
              </p:cNvSpPr>
              <p:nvPr/>
            </p:nvSpPr>
            <p:spPr bwMode="gray">
              <a:xfrm>
                <a:off x="2277" y="135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23" name="AutoShape 22"/>
              <p:cNvSpPr>
                <a:spLocks noChangeArrowheads="1"/>
              </p:cNvSpPr>
              <p:nvPr/>
            </p:nvSpPr>
            <p:spPr bwMode="gray">
              <a:xfrm>
                <a:off x="2288" y="265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24" name="AutoShape 23"/>
              <p:cNvSpPr>
                <a:spLocks noChangeArrowheads="1"/>
              </p:cNvSpPr>
              <p:nvPr/>
            </p:nvSpPr>
            <p:spPr bwMode="gray">
              <a:xfrm>
                <a:off x="2288" y="136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2320" name="Text Box 24"/>
            <p:cNvSpPr txBox="1">
              <a:spLocks noChangeArrowheads="1"/>
            </p:cNvSpPr>
            <p:nvPr/>
          </p:nvSpPr>
          <p:spPr bwMode="auto">
            <a:xfrm>
              <a:off x="2304" y="1372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Не позднее</a:t>
              </a:r>
              <a:br>
                <a: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1 января 2012 г. </a:t>
              </a:r>
              <a:br>
                <a: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в порядке, предусмотренном </a:t>
              </a:r>
              <a:br>
                <a: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ст. 4</a:t>
              </a:r>
              <a:r>
                <a:rPr lang="ru-RU" sz="1300" b="1" baseline="3000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 </a:t>
              </a:r>
              <a:r>
                <a: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ФЗ </a:t>
              </a:r>
              <a:br>
                <a: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3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«О введении в действие Градостроительного кодекса»</a:t>
              </a:r>
              <a:endParaRPr lang="ru-RU" sz="13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979810" y="4581525"/>
            <a:ext cx="2212975" cy="2133600"/>
            <a:chOff x="3744" y="1348"/>
            <a:chExt cx="1056" cy="380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3744" y="1348"/>
              <a:ext cx="1056" cy="380"/>
              <a:chOff x="3744" y="1348"/>
              <a:chExt cx="1363" cy="1800"/>
            </a:xfrm>
          </p:grpSpPr>
          <p:sp>
            <p:nvSpPr>
              <p:cNvPr id="12315" name="AutoShape 27"/>
              <p:cNvSpPr>
                <a:spLocks noChangeArrowheads="1"/>
              </p:cNvSpPr>
              <p:nvPr/>
            </p:nvSpPr>
            <p:spPr bwMode="gray">
              <a:xfrm>
                <a:off x="3744" y="134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16" name="AutoShape 28"/>
              <p:cNvSpPr>
                <a:spLocks noChangeArrowheads="1"/>
              </p:cNvSpPr>
              <p:nvPr/>
            </p:nvSpPr>
            <p:spPr bwMode="gray">
              <a:xfrm>
                <a:off x="3765" y="135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17" name="AutoShape 29"/>
              <p:cNvSpPr>
                <a:spLocks noChangeArrowheads="1"/>
              </p:cNvSpPr>
              <p:nvPr/>
            </p:nvSpPr>
            <p:spPr bwMode="gray">
              <a:xfrm>
                <a:off x="3776" y="265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/>
                  </a:gs>
                  <a:gs pos="100000">
                    <a:srgbClr val="F2EDA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18" name="AutoShape 30"/>
              <p:cNvSpPr>
                <a:spLocks noChangeArrowheads="1"/>
              </p:cNvSpPr>
              <p:nvPr/>
            </p:nvSpPr>
            <p:spPr bwMode="gray">
              <a:xfrm>
                <a:off x="3776" y="136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8F5CC"/>
                  </a:gs>
                  <a:gs pos="100000">
                    <a:srgbClr val="E9E06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2314" name="Text Box 31"/>
            <p:cNvSpPr txBox="1">
              <a:spLocks noChangeArrowheads="1"/>
            </p:cNvSpPr>
            <p:nvPr/>
          </p:nvSpPr>
          <p:spPr bwMode="auto">
            <a:xfrm>
              <a:off x="3792" y="1392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Утверждение или изменение генерального плана городского округа, поселения, (отображающего границы населенных пунктов)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100" b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Постановление Правительства РФ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от 24.03.2007г. № 178 </a:t>
              </a:r>
              <a:endParaRPr lang="ru-RU" sz="11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254697" y="4581525"/>
            <a:ext cx="2314575" cy="2133600"/>
            <a:chOff x="3744" y="1348"/>
            <a:chExt cx="1056" cy="380"/>
          </a:xfrm>
        </p:grpSpPr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3744" y="1348"/>
              <a:ext cx="1056" cy="380"/>
              <a:chOff x="3744" y="1348"/>
              <a:chExt cx="1363" cy="1800"/>
            </a:xfrm>
          </p:grpSpPr>
          <p:sp>
            <p:nvSpPr>
              <p:cNvPr id="12309" name="AutoShape 34"/>
              <p:cNvSpPr>
                <a:spLocks noChangeArrowheads="1"/>
              </p:cNvSpPr>
              <p:nvPr/>
            </p:nvSpPr>
            <p:spPr bwMode="gray">
              <a:xfrm>
                <a:off x="3744" y="134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10" name="AutoShape 35"/>
              <p:cNvSpPr>
                <a:spLocks noChangeArrowheads="1"/>
              </p:cNvSpPr>
              <p:nvPr/>
            </p:nvSpPr>
            <p:spPr bwMode="gray">
              <a:xfrm>
                <a:off x="3765" y="135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11" name="AutoShape 36"/>
              <p:cNvSpPr>
                <a:spLocks noChangeArrowheads="1"/>
              </p:cNvSpPr>
              <p:nvPr/>
            </p:nvSpPr>
            <p:spPr bwMode="gray">
              <a:xfrm>
                <a:off x="3776" y="265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/>
                  </a:gs>
                  <a:gs pos="100000">
                    <a:srgbClr val="F2EDA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12" name="AutoShape 37"/>
              <p:cNvSpPr>
                <a:spLocks noChangeArrowheads="1"/>
              </p:cNvSpPr>
              <p:nvPr/>
            </p:nvSpPr>
            <p:spPr bwMode="gray">
              <a:xfrm>
                <a:off x="3776" y="136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8F5CC"/>
                  </a:gs>
                  <a:gs pos="100000">
                    <a:srgbClr val="E9E06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2308" name="Text Box 38"/>
            <p:cNvSpPr txBox="1">
              <a:spLocks noChangeArrowheads="1"/>
            </p:cNvSpPr>
            <p:nvPr/>
          </p:nvSpPr>
          <p:spPr bwMode="auto">
            <a:xfrm>
              <a:off x="3792" y="1392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Утверждение или изменение схемы территориального планирования муниципального района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(отображающей границы сельских населенных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пунктов)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100" b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Постановление Правительства РФ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от 24.03.2007г. № 178 </a:t>
              </a:r>
              <a:endParaRPr lang="ru-RU" sz="11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2296" name="Freeform 53"/>
          <p:cNvSpPr>
            <a:spLocks/>
          </p:cNvSpPr>
          <p:nvPr/>
        </p:nvSpPr>
        <p:spPr bwMode="gray">
          <a:xfrm rot="5081442" flipH="1">
            <a:off x="2450628" y="1404144"/>
            <a:ext cx="979488" cy="167640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AEDFDF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 rot="10800000"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727" name="Freeform 55"/>
          <p:cNvSpPr>
            <a:spLocks/>
          </p:cNvSpPr>
          <p:nvPr/>
        </p:nvSpPr>
        <p:spPr bwMode="gray">
          <a:xfrm rot="-5161304">
            <a:off x="7209953" y="1496219"/>
            <a:ext cx="935038" cy="16002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537272" y="1130300"/>
            <a:ext cx="3505200" cy="1219200"/>
            <a:chOff x="768" y="1348"/>
            <a:chExt cx="1056" cy="380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768" y="1348"/>
              <a:ext cx="1056" cy="380"/>
              <a:chOff x="768" y="1348"/>
              <a:chExt cx="1363" cy="1800"/>
            </a:xfrm>
          </p:grpSpPr>
          <p:sp>
            <p:nvSpPr>
              <p:cNvPr id="12303" name="AutoShape 6"/>
              <p:cNvSpPr>
                <a:spLocks noChangeArrowheads="1"/>
              </p:cNvSpPr>
              <p:nvPr/>
            </p:nvSpPr>
            <p:spPr bwMode="gray">
              <a:xfrm>
                <a:off x="768" y="134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04" name="AutoShape 7"/>
              <p:cNvSpPr>
                <a:spLocks noChangeArrowheads="1"/>
              </p:cNvSpPr>
              <p:nvPr/>
            </p:nvSpPr>
            <p:spPr bwMode="gray">
              <a:xfrm>
                <a:off x="789" y="135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05" name="AutoShape 8"/>
              <p:cNvSpPr>
                <a:spLocks noChangeArrowheads="1"/>
              </p:cNvSpPr>
              <p:nvPr/>
            </p:nvSpPr>
            <p:spPr bwMode="gray">
              <a:xfrm>
                <a:off x="800" y="265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06" name="AutoShape 9"/>
              <p:cNvSpPr>
                <a:spLocks noChangeArrowheads="1"/>
              </p:cNvSpPr>
              <p:nvPr/>
            </p:nvSpPr>
            <p:spPr bwMode="gray">
              <a:xfrm>
                <a:off x="800" y="136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816" y="1379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Установление или изменение границ населенных пунктов</a:t>
              </a:r>
            </a:p>
          </p:txBody>
        </p:sp>
      </p:grpSp>
      <p:sp>
        <p:nvSpPr>
          <p:cNvPr id="12299" name="Freeform 56"/>
          <p:cNvSpPr>
            <a:spLocks/>
          </p:cNvSpPr>
          <p:nvPr/>
        </p:nvSpPr>
        <p:spPr bwMode="gray">
          <a:xfrm rot="5186185" flipH="1">
            <a:off x="1870397" y="3617913"/>
            <a:ext cx="685800" cy="121920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AEEFAE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 rot="10800000"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300" name="Freeform 57"/>
          <p:cNvSpPr>
            <a:spLocks/>
          </p:cNvSpPr>
          <p:nvPr/>
        </p:nvSpPr>
        <p:spPr bwMode="gray">
          <a:xfrm rot="-5400000">
            <a:off x="3824610" y="3594100"/>
            <a:ext cx="685800" cy="121920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AEEFAE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600"/>
                </a:solidFill>
              </a:rPr>
              <a:t>Схема согласования документов территориального планирования</a:t>
            </a:r>
          </a:p>
        </p:txBody>
      </p:sp>
      <p:sp>
        <p:nvSpPr>
          <p:cNvPr id="9218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55875" y="1628775"/>
            <a:ext cx="2376488" cy="3311525"/>
            <a:chOff x="2256" y="1348"/>
            <a:chExt cx="1056" cy="38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256" y="1348"/>
              <a:ext cx="1056" cy="380"/>
              <a:chOff x="2256" y="1348"/>
              <a:chExt cx="1363" cy="1800"/>
            </a:xfrm>
          </p:grpSpPr>
          <p:sp>
            <p:nvSpPr>
              <p:cNvPr id="12313" name="AutoShape 13"/>
              <p:cNvSpPr>
                <a:spLocks noChangeArrowheads="1"/>
              </p:cNvSpPr>
              <p:nvPr/>
            </p:nvSpPr>
            <p:spPr bwMode="gray">
              <a:xfrm>
                <a:off x="2256" y="134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314" name="AutoShape 14"/>
              <p:cNvSpPr>
                <a:spLocks noChangeArrowheads="1"/>
              </p:cNvSpPr>
              <p:nvPr/>
            </p:nvSpPr>
            <p:spPr bwMode="gray">
              <a:xfrm>
                <a:off x="2277" y="135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315" name="AutoShape 15"/>
              <p:cNvSpPr>
                <a:spLocks noChangeArrowheads="1"/>
              </p:cNvSpPr>
              <p:nvPr/>
            </p:nvSpPr>
            <p:spPr bwMode="gray">
              <a:xfrm>
                <a:off x="2288" y="265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316" name="AutoShape 16"/>
              <p:cNvSpPr>
                <a:spLocks noChangeArrowheads="1"/>
              </p:cNvSpPr>
              <p:nvPr/>
            </p:nvSpPr>
            <p:spPr bwMode="gray">
              <a:xfrm>
                <a:off x="2288" y="136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12312" name="Text Box 17"/>
            <p:cNvSpPr txBox="1">
              <a:spLocks noChangeArrowheads="1"/>
            </p:cNvSpPr>
            <p:nvPr/>
          </p:nvSpPr>
          <p:spPr bwMode="auto">
            <a:xfrm>
              <a:off x="2304" y="1372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>
                  <a:solidFill>
                    <a:prstClr val="black"/>
                  </a:solidFill>
                  <a:latin typeface="Verdana" pitchFamily="34" charset="0"/>
                </a:rPr>
                <a:t>Министерство регионального развития РФ</a:t>
              </a:r>
              <a:endParaRPr lang="ru-RU" sz="1600">
                <a:solidFill>
                  <a:srgbClr val="8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07950" y="1773238"/>
            <a:ext cx="1728788" cy="2735262"/>
            <a:chOff x="3744" y="1348"/>
            <a:chExt cx="1056" cy="380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3744" y="1348"/>
              <a:ext cx="1056" cy="380"/>
              <a:chOff x="3744" y="1348"/>
              <a:chExt cx="1363" cy="1800"/>
            </a:xfrm>
          </p:grpSpPr>
          <p:sp>
            <p:nvSpPr>
              <p:cNvPr id="12307" name="AutoShape 27"/>
              <p:cNvSpPr>
                <a:spLocks noChangeArrowheads="1"/>
              </p:cNvSpPr>
              <p:nvPr/>
            </p:nvSpPr>
            <p:spPr bwMode="gray">
              <a:xfrm>
                <a:off x="3744" y="134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308" name="AutoShape 28"/>
              <p:cNvSpPr>
                <a:spLocks noChangeArrowheads="1"/>
              </p:cNvSpPr>
              <p:nvPr/>
            </p:nvSpPr>
            <p:spPr bwMode="gray">
              <a:xfrm>
                <a:off x="3765" y="135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309" name="AutoShape 29"/>
              <p:cNvSpPr>
                <a:spLocks noChangeArrowheads="1"/>
              </p:cNvSpPr>
              <p:nvPr/>
            </p:nvSpPr>
            <p:spPr bwMode="gray">
              <a:xfrm>
                <a:off x="3776" y="265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/>
                  </a:gs>
                  <a:gs pos="100000">
                    <a:srgbClr val="F2EDA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310" name="AutoShape 30"/>
              <p:cNvSpPr>
                <a:spLocks noChangeArrowheads="1"/>
              </p:cNvSpPr>
              <p:nvPr/>
            </p:nvSpPr>
            <p:spPr bwMode="gray">
              <a:xfrm>
                <a:off x="3776" y="136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8F5CC"/>
                  </a:gs>
                  <a:gs pos="100000">
                    <a:srgbClr val="E9E06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12306" name="Text Box 31"/>
            <p:cNvSpPr txBox="1">
              <a:spLocks noChangeArrowheads="1"/>
            </p:cNvSpPr>
            <p:nvPr/>
          </p:nvSpPr>
          <p:spPr bwMode="auto">
            <a:xfrm>
              <a:off x="3792" y="1392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000">
                  <a:solidFill>
                    <a:prstClr val="black"/>
                  </a:solidFill>
                  <a:latin typeface="Verdana" pitchFamily="34" charset="0"/>
                </a:rPr>
                <a:t>Заказчик</a:t>
              </a:r>
              <a:endParaRPr lang="ru-RU" sz="2000">
                <a:solidFill>
                  <a:srgbClr val="8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580063" y="1417638"/>
            <a:ext cx="3313112" cy="3740150"/>
            <a:chOff x="768" y="1348"/>
            <a:chExt cx="1056" cy="380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768" y="1348"/>
              <a:ext cx="1056" cy="380"/>
              <a:chOff x="768" y="1348"/>
              <a:chExt cx="1363" cy="1800"/>
            </a:xfrm>
          </p:grpSpPr>
          <p:sp>
            <p:nvSpPr>
              <p:cNvPr id="12301" name="AutoShape 6"/>
              <p:cNvSpPr>
                <a:spLocks noChangeArrowheads="1"/>
              </p:cNvSpPr>
              <p:nvPr/>
            </p:nvSpPr>
            <p:spPr bwMode="gray">
              <a:xfrm>
                <a:off x="768" y="134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302" name="AutoShape 7"/>
              <p:cNvSpPr>
                <a:spLocks noChangeArrowheads="1"/>
              </p:cNvSpPr>
              <p:nvPr/>
            </p:nvSpPr>
            <p:spPr bwMode="gray">
              <a:xfrm>
                <a:off x="789" y="135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303" name="AutoShape 8"/>
              <p:cNvSpPr>
                <a:spLocks noChangeArrowheads="1"/>
              </p:cNvSpPr>
              <p:nvPr/>
            </p:nvSpPr>
            <p:spPr bwMode="gray">
              <a:xfrm>
                <a:off x="800" y="265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304" name="AutoShape 9"/>
              <p:cNvSpPr>
                <a:spLocks noChangeArrowheads="1"/>
              </p:cNvSpPr>
              <p:nvPr/>
            </p:nvSpPr>
            <p:spPr bwMode="gray">
              <a:xfrm>
                <a:off x="800" y="136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12300" name="Text Box 10"/>
            <p:cNvSpPr txBox="1">
              <a:spLocks noChangeArrowheads="1"/>
            </p:cNvSpPr>
            <p:nvPr/>
          </p:nvSpPr>
          <p:spPr bwMode="auto">
            <a:xfrm>
              <a:off x="816" y="1379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>
                  <a:solidFill>
                    <a:srgbClr val="800000"/>
                  </a:solidFill>
                  <a:latin typeface="Verdana" pitchFamily="34" charset="0"/>
                </a:rPr>
                <a:t>Федеральное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>
                  <a:solidFill>
                    <a:srgbClr val="800000"/>
                  </a:solidFill>
                  <a:latin typeface="Verdana" pitchFamily="34" charset="0"/>
                </a:rPr>
                <a:t>агентство лесного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>
                  <a:solidFill>
                    <a:srgbClr val="800000"/>
                  </a:solidFill>
                  <a:latin typeface="Verdana" pitchFamily="34" charset="0"/>
                </a:rPr>
                <a:t>хозяйства</a:t>
              </a:r>
            </a:p>
          </p:txBody>
        </p:sp>
      </p:grpSp>
      <p:sp>
        <p:nvSpPr>
          <p:cNvPr id="12295" name="AutoShape 25"/>
          <p:cNvSpPr>
            <a:spLocks noChangeArrowheads="1"/>
          </p:cNvSpPr>
          <p:nvPr/>
        </p:nvSpPr>
        <p:spPr bwMode="auto">
          <a:xfrm>
            <a:off x="4932363" y="3502025"/>
            <a:ext cx="576262" cy="935038"/>
          </a:xfrm>
          <a:custGeom>
            <a:avLst/>
            <a:gdLst>
              <a:gd name="T0" fmla="*/ 11530468 w 21600"/>
              <a:gd name="T1" fmla="*/ 0 h 21600"/>
              <a:gd name="T2" fmla="*/ 0 w 21600"/>
              <a:gd name="T3" fmla="*/ 20238333 h 21600"/>
              <a:gd name="T4" fmla="*/ 11530468 w 21600"/>
              <a:gd name="T5" fmla="*/ 40476666 h 21600"/>
              <a:gd name="T6" fmla="*/ 15373978 w 21600"/>
              <a:gd name="T7" fmla="*/ 202383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51D351"/>
              </a:gs>
              <a:gs pos="100000">
                <a:srgbClr val="25622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6" name="AutoShape 26"/>
          <p:cNvSpPr>
            <a:spLocks noChangeArrowheads="1"/>
          </p:cNvSpPr>
          <p:nvPr/>
        </p:nvSpPr>
        <p:spPr bwMode="gray">
          <a:xfrm>
            <a:off x="1908175" y="3140075"/>
            <a:ext cx="576263" cy="935038"/>
          </a:xfrm>
          <a:custGeom>
            <a:avLst/>
            <a:gdLst>
              <a:gd name="T0" fmla="*/ 11530515 w 21600"/>
              <a:gd name="T1" fmla="*/ 0 h 21600"/>
              <a:gd name="T2" fmla="*/ 0 w 21600"/>
              <a:gd name="T3" fmla="*/ 20238333 h 21600"/>
              <a:gd name="T4" fmla="*/ 11530515 w 21600"/>
              <a:gd name="T5" fmla="*/ 40476666 h 21600"/>
              <a:gd name="T6" fmla="*/ 15374031 w 21600"/>
              <a:gd name="T7" fmla="*/ 202383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DFD121"/>
              </a:gs>
              <a:gs pos="100000">
                <a:srgbClr val="67610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9579" name="AutoShape 27"/>
          <p:cNvSpPr>
            <a:spLocks noChangeArrowheads="1"/>
          </p:cNvSpPr>
          <p:nvPr/>
        </p:nvSpPr>
        <p:spPr bwMode="auto">
          <a:xfrm>
            <a:off x="4930775" y="2060575"/>
            <a:ext cx="504825" cy="936625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8" name="AutoShape 28"/>
          <p:cNvSpPr>
            <a:spLocks noChangeArrowheads="1"/>
          </p:cNvSpPr>
          <p:nvPr/>
        </p:nvSpPr>
        <p:spPr bwMode="auto">
          <a:xfrm>
            <a:off x="1908175" y="2205038"/>
            <a:ext cx="504825" cy="936625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1D351"/>
              </a:gs>
              <a:gs pos="100000">
                <a:srgbClr val="256225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6600"/>
                </a:solidFill>
              </a:rPr>
              <a:t>Включение лесных участков в границы населенных пунктов по статье 4.1 ФЗ «О введении в действие </a:t>
            </a:r>
            <a:br>
              <a:rPr lang="ru-RU" sz="2000" dirty="0" smtClean="0">
                <a:solidFill>
                  <a:srgbClr val="006600"/>
                </a:solidFill>
              </a:rPr>
            </a:br>
            <a:r>
              <a:rPr lang="ru-RU" sz="2000" dirty="0" smtClean="0">
                <a:solidFill>
                  <a:srgbClr val="006600"/>
                </a:solidFill>
              </a:rPr>
              <a:t>Градостроительного кодекса» </a:t>
            </a:r>
          </a:p>
        </p:txBody>
      </p:sp>
      <p:sp>
        <p:nvSpPr>
          <p:cNvPr id="50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E608-DC72-4882-9563-29BBF840CA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3475" name="AutoShape 67"/>
          <p:cNvSpPr>
            <a:spLocks noChangeArrowheads="1"/>
          </p:cNvSpPr>
          <p:nvPr/>
        </p:nvSpPr>
        <p:spPr bwMode="auto">
          <a:xfrm>
            <a:off x="6192838" y="5013325"/>
            <a:ext cx="2700337" cy="11509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FA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3476" name="Text Box 68"/>
          <p:cNvSpPr txBox="1">
            <a:spLocks noChangeArrowheads="1"/>
          </p:cNvSpPr>
          <p:nvPr/>
        </p:nvSpPr>
        <p:spPr bwMode="auto">
          <a:xfrm>
            <a:off x="6011863" y="5521325"/>
            <a:ext cx="28432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1588" fontAlgn="base">
              <a:spcBef>
                <a:spcPct val="50000"/>
              </a:spcBef>
              <a:spcAft>
                <a:spcPct val="0"/>
              </a:spcAft>
            </a:pPr>
            <a:r>
              <a:rPr lang="ru-RU" sz="1100">
                <a:solidFill>
                  <a:prstClr val="black"/>
                </a:solidFill>
                <a:latin typeface="Verdana" pitchFamily="34" charset="0"/>
              </a:rPr>
              <a:t>Согласование или </a:t>
            </a:r>
            <a:br>
              <a:rPr lang="ru-RU" sz="1100">
                <a:solidFill>
                  <a:prstClr val="black"/>
                </a:solidFill>
                <a:latin typeface="Verdana" pitchFamily="34" charset="0"/>
              </a:rPr>
            </a:br>
            <a:r>
              <a:rPr lang="ru-RU" sz="1100">
                <a:solidFill>
                  <a:prstClr val="black"/>
                </a:solidFill>
                <a:latin typeface="Verdana" pitchFamily="34" charset="0"/>
              </a:rPr>
              <a:t>отказ в согласовании</a:t>
            </a:r>
          </a:p>
        </p:txBody>
      </p:sp>
      <p:sp>
        <p:nvSpPr>
          <p:cNvPr id="273474" name="Line 66"/>
          <p:cNvSpPr>
            <a:spLocks noChangeShapeType="1"/>
          </p:cNvSpPr>
          <p:nvPr/>
        </p:nvSpPr>
        <p:spPr bwMode="auto">
          <a:xfrm>
            <a:off x="4716463" y="1412875"/>
            <a:ext cx="1511300" cy="57626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3472" name="AutoShape 64"/>
          <p:cNvSpPr>
            <a:spLocks noChangeArrowheads="1"/>
          </p:cNvSpPr>
          <p:nvPr/>
        </p:nvSpPr>
        <p:spPr bwMode="auto">
          <a:xfrm>
            <a:off x="6732588" y="2206625"/>
            <a:ext cx="2230437" cy="11509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3473" name="Text Box 65"/>
          <p:cNvSpPr txBox="1">
            <a:spLocks noChangeArrowheads="1"/>
          </p:cNvSpPr>
          <p:nvPr/>
        </p:nvSpPr>
        <p:spPr bwMode="auto">
          <a:xfrm>
            <a:off x="6515100" y="2565400"/>
            <a:ext cx="25209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1588" fontAlgn="base">
              <a:spcBef>
                <a:spcPct val="50000"/>
              </a:spcBef>
              <a:spcAft>
                <a:spcPct val="0"/>
              </a:spcAft>
            </a:pPr>
            <a:r>
              <a:rPr lang="ru-RU" sz="1100">
                <a:solidFill>
                  <a:prstClr val="black"/>
                </a:solidFill>
                <a:latin typeface="Verdana" pitchFamily="34" charset="0"/>
              </a:rPr>
              <a:t>Направление документов на согласование в Федеральный орган исполнительной власти РФ</a:t>
            </a:r>
          </a:p>
        </p:txBody>
      </p:sp>
      <p:sp>
        <p:nvSpPr>
          <p:cNvPr id="273470" name="AutoShape 62"/>
          <p:cNvSpPr>
            <a:spLocks noChangeArrowheads="1"/>
          </p:cNvSpPr>
          <p:nvPr/>
        </p:nvSpPr>
        <p:spPr bwMode="auto">
          <a:xfrm>
            <a:off x="2771775" y="1557338"/>
            <a:ext cx="2087563" cy="215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3471" name="Text Box 63"/>
          <p:cNvSpPr txBox="1">
            <a:spLocks noChangeArrowheads="1"/>
          </p:cNvSpPr>
          <p:nvPr/>
        </p:nvSpPr>
        <p:spPr bwMode="auto">
          <a:xfrm>
            <a:off x="2627313" y="1989138"/>
            <a:ext cx="230346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166688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sz="1100">
                <a:solidFill>
                  <a:prstClr val="black"/>
                </a:solidFill>
                <a:latin typeface="Verdana" pitchFamily="34" charset="0"/>
              </a:rPr>
              <a:t>Заключение о результатах публичных слушаний</a:t>
            </a:r>
          </a:p>
          <a:p>
            <a:pPr marL="342900" indent="-166688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sz="1100">
                <a:solidFill>
                  <a:prstClr val="black"/>
                </a:solidFill>
                <a:latin typeface="Verdana" pitchFamily="34" charset="0"/>
              </a:rPr>
              <a:t>Заключение о возможности включения</a:t>
            </a:r>
          </a:p>
        </p:txBody>
      </p:sp>
      <p:sp>
        <p:nvSpPr>
          <p:cNvPr id="273469" name="AutoShape 61"/>
          <p:cNvSpPr>
            <a:spLocks noChangeArrowheads="1"/>
          </p:cNvSpPr>
          <p:nvPr/>
        </p:nvSpPr>
        <p:spPr bwMode="auto">
          <a:xfrm>
            <a:off x="179388" y="1557338"/>
            <a:ext cx="2087562" cy="215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3427" name="Rectangle 36"/>
          <p:cNvSpPr>
            <a:spLocks noChangeArrowheads="1"/>
          </p:cNvSpPr>
          <p:nvPr/>
        </p:nvSpPr>
        <p:spPr bwMode="auto">
          <a:xfrm>
            <a:off x="4572000" y="3429000"/>
            <a:ext cx="2057400" cy="2590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227763" y="1628775"/>
            <a:ext cx="1984375" cy="903288"/>
            <a:chOff x="3744" y="1348"/>
            <a:chExt cx="1056" cy="380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3744" y="1348"/>
              <a:ext cx="1056" cy="380"/>
              <a:chOff x="3744" y="1348"/>
              <a:chExt cx="1363" cy="1800"/>
            </a:xfrm>
          </p:grpSpPr>
          <p:sp>
            <p:nvSpPr>
              <p:cNvPr id="273441" name="AutoShape 42"/>
              <p:cNvSpPr>
                <a:spLocks noChangeArrowheads="1"/>
              </p:cNvSpPr>
              <p:nvPr/>
            </p:nvSpPr>
            <p:spPr bwMode="gray">
              <a:xfrm>
                <a:off x="3744" y="134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273442" name="AutoShape 43"/>
              <p:cNvSpPr>
                <a:spLocks noChangeArrowheads="1"/>
              </p:cNvSpPr>
              <p:nvPr/>
            </p:nvSpPr>
            <p:spPr bwMode="gray">
              <a:xfrm>
                <a:off x="3765" y="135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273443" name="AutoShape 44"/>
              <p:cNvSpPr>
                <a:spLocks noChangeArrowheads="1"/>
              </p:cNvSpPr>
              <p:nvPr/>
            </p:nvSpPr>
            <p:spPr bwMode="gray">
              <a:xfrm>
                <a:off x="3776" y="265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/>
                  </a:gs>
                  <a:gs pos="100000">
                    <a:srgbClr val="F2EDA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273444" name="AutoShape 45"/>
              <p:cNvSpPr>
                <a:spLocks noChangeArrowheads="1"/>
              </p:cNvSpPr>
              <p:nvPr/>
            </p:nvSpPr>
            <p:spPr bwMode="gray">
              <a:xfrm>
                <a:off x="3776" y="136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8F5CC"/>
                  </a:gs>
                  <a:gs pos="100000">
                    <a:srgbClr val="E9E06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73445" name="Text Box 46"/>
            <p:cNvSpPr txBox="1">
              <a:spLocks noChangeArrowheads="1"/>
            </p:cNvSpPr>
            <p:nvPr/>
          </p:nvSpPr>
          <p:spPr bwMode="auto">
            <a:xfrm>
              <a:off x="3792" y="1392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>
                  <a:solidFill>
                    <a:prstClr val="black"/>
                  </a:solidFill>
                  <a:latin typeface="Verdana" pitchFamily="34" charset="0"/>
                </a:rPr>
                <a:t>Исполнительный орган государственной власти субъекта РФ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192838" y="4292600"/>
            <a:ext cx="2374900" cy="1214438"/>
            <a:chOff x="4608" y="1200"/>
            <a:chExt cx="1104" cy="480"/>
          </a:xfrm>
        </p:grpSpPr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4608" y="1200"/>
              <a:ext cx="1104" cy="480"/>
              <a:chOff x="4608" y="1200"/>
              <a:chExt cx="1104" cy="480"/>
            </a:xfrm>
          </p:grpSpPr>
          <p:sp>
            <p:nvSpPr>
              <p:cNvPr id="273448" name="AutoShape 49"/>
              <p:cNvSpPr>
                <a:spLocks noChangeArrowheads="1"/>
              </p:cNvSpPr>
              <p:nvPr/>
            </p:nvSpPr>
            <p:spPr bwMode="gray">
              <a:xfrm>
                <a:off x="4608" y="1200"/>
                <a:ext cx="1104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273449" name="AutoShape 50"/>
              <p:cNvSpPr>
                <a:spLocks noChangeArrowheads="1"/>
              </p:cNvSpPr>
              <p:nvPr/>
            </p:nvSpPr>
            <p:spPr bwMode="gray">
              <a:xfrm>
                <a:off x="4625" y="1201"/>
                <a:ext cx="1071" cy="471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273450" name="AutoShape 51"/>
              <p:cNvSpPr>
                <a:spLocks noChangeArrowheads="1"/>
              </p:cNvSpPr>
              <p:nvPr/>
            </p:nvSpPr>
            <p:spPr bwMode="gray">
              <a:xfrm>
                <a:off x="4634" y="1548"/>
                <a:ext cx="1056" cy="1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FF"/>
                  </a:gs>
                  <a:gs pos="100000">
                    <a:srgbClr val="FF6C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273451" name="AutoShape 52"/>
              <p:cNvSpPr>
                <a:spLocks noChangeArrowheads="1"/>
              </p:cNvSpPr>
              <p:nvPr/>
            </p:nvSpPr>
            <p:spPr bwMode="gray">
              <a:xfrm>
                <a:off x="4634" y="1205"/>
                <a:ext cx="1056" cy="1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AA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73452" name="Text Box 53"/>
            <p:cNvSpPr txBox="1">
              <a:spLocks noChangeArrowheads="1"/>
            </p:cNvSpPr>
            <p:nvPr/>
          </p:nvSpPr>
          <p:spPr bwMode="auto">
            <a:xfrm>
              <a:off x="4656" y="1248"/>
              <a:ext cx="1006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>
                  <a:solidFill>
                    <a:prstClr val="black"/>
                  </a:solidFill>
                  <a:latin typeface="Verdana" pitchFamily="34" charset="0"/>
                </a:rPr>
                <a:t>Федеральный орган исполнительной власти, уполномоченный на распоряжение участками лесного фонда</a:t>
              </a:r>
            </a:p>
          </p:txBody>
        </p:sp>
      </p:grpSp>
      <p:sp>
        <p:nvSpPr>
          <p:cNvPr id="273466" name="Line 58"/>
          <p:cNvSpPr>
            <a:spLocks noChangeShapeType="1"/>
          </p:cNvSpPr>
          <p:nvPr/>
        </p:nvSpPr>
        <p:spPr bwMode="auto">
          <a:xfrm>
            <a:off x="1835150" y="1412875"/>
            <a:ext cx="93662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3467" name="Line 59"/>
          <p:cNvSpPr>
            <a:spLocks noChangeShapeType="1"/>
          </p:cNvSpPr>
          <p:nvPr/>
        </p:nvSpPr>
        <p:spPr bwMode="auto">
          <a:xfrm>
            <a:off x="7812088" y="3357563"/>
            <a:ext cx="0" cy="93503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771775" y="1052513"/>
            <a:ext cx="1905000" cy="896937"/>
            <a:chOff x="2256" y="1348"/>
            <a:chExt cx="1056" cy="380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256" y="1348"/>
              <a:ext cx="1056" cy="380"/>
              <a:chOff x="2256" y="1348"/>
              <a:chExt cx="1363" cy="1800"/>
            </a:xfrm>
          </p:grpSpPr>
          <p:sp>
            <p:nvSpPr>
              <p:cNvPr id="273422" name="AutoShape 12"/>
              <p:cNvSpPr>
                <a:spLocks noChangeArrowheads="1"/>
              </p:cNvSpPr>
              <p:nvPr/>
            </p:nvSpPr>
            <p:spPr bwMode="gray">
              <a:xfrm>
                <a:off x="2256" y="134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273423" name="AutoShape 13"/>
              <p:cNvSpPr>
                <a:spLocks noChangeArrowheads="1"/>
              </p:cNvSpPr>
              <p:nvPr/>
            </p:nvSpPr>
            <p:spPr bwMode="gray">
              <a:xfrm>
                <a:off x="2277" y="135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273424" name="AutoShape 14"/>
              <p:cNvSpPr>
                <a:spLocks noChangeArrowheads="1"/>
              </p:cNvSpPr>
              <p:nvPr/>
            </p:nvSpPr>
            <p:spPr bwMode="gray">
              <a:xfrm>
                <a:off x="2288" y="265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273425" name="AutoShape 15"/>
              <p:cNvSpPr>
                <a:spLocks noChangeArrowheads="1"/>
              </p:cNvSpPr>
              <p:nvPr/>
            </p:nvSpPr>
            <p:spPr bwMode="gray">
              <a:xfrm>
                <a:off x="2288" y="136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73426" name="Text Box 23"/>
            <p:cNvSpPr txBox="1">
              <a:spLocks noChangeArrowheads="1"/>
            </p:cNvSpPr>
            <p:nvPr/>
          </p:nvSpPr>
          <p:spPr bwMode="auto">
            <a:xfrm>
              <a:off x="2304" y="1372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>
                  <a:solidFill>
                    <a:prstClr val="black"/>
                  </a:solidFill>
                  <a:latin typeface="Verdana" pitchFamily="34" charset="0"/>
                </a:rPr>
                <a:t>Орган местного самоуправления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79388" y="1062038"/>
            <a:ext cx="1676400" cy="896937"/>
            <a:chOff x="768" y="1348"/>
            <a:chExt cx="1056" cy="380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768" y="1348"/>
              <a:ext cx="1056" cy="380"/>
              <a:chOff x="768" y="1348"/>
              <a:chExt cx="1363" cy="1800"/>
            </a:xfrm>
          </p:grpSpPr>
          <p:sp>
            <p:nvSpPr>
              <p:cNvPr id="273430" name="AutoShape 7"/>
              <p:cNvSpPr>
                <a:spLocks noChangeArrowheads="1"/>
              </p:cNvSpPr>
              <p:nvPr/>
            </p:nvSpPr>
            <p:spPr bwMode="gray">
              <a:xfrm>
                <a:off x="768" y="134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273431" name="AutoShape 8"/>
              <p:cNvSpPr>
                <a:spLocks noChangeArrowheads="1"/>
              </p:cNvSpPr>
              <p:nvPr/>
            </p:nvSpPr>
            <p:spPr bwMode="gray">
              <a:xfrm>
                <a:off x="789" y="135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273432" name="AutoShape 9"/>
              <p:cNvSpPr>
                <a:spLocks noChangeArrowheads="1"/>
              </p:cNvSpPr>
              <p:nvPr/>
            </p:nvSpPr>
            <p:spPr bwMode="gray">
              <a:xfrm>
                <a:off x="800" y="265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273433" name="AutoShape 10"/>
              <p:cNvSpPr>
                <a:spLocks noChangeArrowheads="1"/>
              </p:cNvSpPr>
              <p:nvPr/>
            </p:nvSpPr>
            <p:spPr bwMode="gray">
              <a:xfrm>
                <a:off x="800" y="136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73434" name="Text Box 21"/>
            <p:cNvSpPr txBox="1">
              <a:spLocks noChangeArrowheads="1"/>
            </p:cNvSpPr>
            <p:nvPr/>
          </p:nvSpPr>
          <p:spPr bwMode="auto">
            <a:xfrm>
              <a:off x="816" y="1379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>
                  <a:solidFill>
                    <a:prstClr val="black"/>
                  </a:solidFill>
                  <a:latin typeface="Verdana" pitchFamily="34" charset="0"/>
                </a:rPr>
                <a:t>Заявитель</a:t>
              </a:r>
            </a:p>
          </p:txBody>
        </p:sp>
      </p:grpSp>
      <p:sp>
        <p:nvSpPr>
          <p:cNvPr id="273468" name="Text Box 60"/>
          <p:cNvSpPr txBox="1">
            <a:spLocks noChangeArrowheads="1"/>
          </p:cNvSpPr>
          <p:nvPr/>
        </p:nvSpPr>
        <p:spPr bwMode="auto">
          <a:xfrm>
            <a:off x="34925" y="1989138"/>
            <a:ext cx="2303463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166688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Verdana" pitchFamily="34" charset="0"/>
              </a:rPr>
              <a:t>Заявление</a:t>
            </a:r>
          </a:p>
          <a:p>
            <a:pPr marL="342900" indent="-166688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Verdana" pitchFamily="34" charset="0"/>
              </a:rPr>
              <a:t>Документы, удостоверяющие личность</a:t>
            </a:r>
          </a:p>
          <a:p>
            <a:pPr marL="342900" indent="-166688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Verdana" pitchFamily="34" charset="0"/>
              </a:rPr>
              <a:t>Кадастровая карта</a:t>
            </a:r>
          </a:p>
          <a:p>
            <a:pPr marL="342900" indent="-166688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Verdana" pitchFamily="34" charset="0"/>
              </a:rPr>
              <a:t>Правоустанавливающие документы на земельный участок</a:t>
            </a:r>
          </a:p>
        </p:txBody>
      </p:sp>
      <p:sp>
        <p:nvSpPr>
          <p:cNvPr id="273477" name="Line 69"/>
          <p:cNvSpPr>
            <a:spLocks noChangeShapeType="1"/>
          </p:cNvSpPr>
          <p:nvPr/>
        </p:nvSpPr>
        <p:spPr bwMode="auto">
          <a:xfrm>
            <a:off x="8748713" y="3500438"/>
            <a:ext cx="0" cy="151288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3478" name="Line 70"/>
          <p:cNvSpPr>
            <a:spLocks noChangeShapeType="1"/>
          </p:cNvSpPr>
          <p:nvPr/>
        </p:nvSpPr>
        <p:spPr bwMode="auto">
          <a:xfrm flipH="1">
            <a:off x="4572000" y="2708275"/>
            <a:ext cx="1655763" cy="2016125"/>
          </a:xfrm>
          <a:prstGeom prst="line">
            <a:avLst/>
          </a:prstGeom>
          <a:noFill/>
          <a:ln w="76200" cap="rnd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3481" name="AutoShape 7"/>
          <p:cNvSpPr>
            <a:spLocks noChangeArrowheads="1"/>
          </p:cNvSpPr>
          <p:nvPr/>
        </p:nvSpPr>
        <p:spPr bwMode="gray">
          <a:xfrm>
            <a:off x="1763713" y="4764088"/>
            <a:ext cx="2808287" cy="896937"/>
          </a:xfrm>
          <a:prstGeom prst="roundRect">
            <a:avLst>
              <a:gd name="adj" fmla="val 17509"/>
            </a:avLst>
          </a:prstGeom>
          <a:solidFill>
            <a:srgbClr val="B9B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73483" name="AutoShape 9"/>
          <p:cNvSpPr>
            <a:spLocks noChangeArrowheads="1"/>
          </p:cNvSpPr>
          <p:nvPr/>
        </p:nvSpPr>
        <p:spPr bwMode="gray">
          <a:xfrm>
            <a:off x="1831975" y="5414963"/>
            <a:ext cx="2740025" cy="2222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73484" name="AutoShape 10"/>
          <p:cNvSpPr>
            <a:spLocks noChangeArrowheads="1"/>
          </p:cNvSpPr>
          <p:nvPr/>
        </p:nvSpPr>
        <p:spPr bwMode="gray">
          <a:xfrm>
            <a:off x="1831975" y="4773613"/>
            <a:ext cx="2740025" cy="2222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73485" name="Text Box 21"/>
          <p:cNvSpPr txBox="1">
            <a:spLocks noChangeArrowheads="1"/>
          </p:cNvSpPr>
          <p:nvPr/>
        </p:nvSpPr>
        <p:spPr bwMode="auto">
          <a:xfrm>
            <a:off x="1835150" y="4841875"/>
            <a:ext cx="26193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Verdana" pitchFamily="34" charset="0"/>
              </a:rPr>
              <a:t>Решение о включении либо об отказе от включения в границы населенного пункта</a:t>
            </a:r>
          </a:p>
        </p:txBody>
      </p:sp>
      <p:sp>
        <p:nvSpPr>
          <p:cNvPr id="273486" name="Text Box 78"/>
          <p:cNvSpPr txBox="1">
            <a:spLocks noChangeArrowheads="1"/>
          </p:cNvSpPr>
          <p:nvPr/>
        </p:nvSpPr>
        <p:spPr bwMode="auto">
          <a:xfrm rot="-2989848">
            <a:off x="4221162" y="2916238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>
                <a:solidFill>
                  <a:srgbClr val="0000FF"/>
                </a:solidFill>
                <a:latin typeface="Verdana" pitchFamily="34" charset="0"/>
              </a:rPr>
              <a:t>Вынесение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834EF-8F65-4870-B621-A54C6782A61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132856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336600"/>
                </a:solidFill>
              </a:rPr>
              <a:t>Спасибо </a:t>
            </a:r>
            <a:br>
              <a:rPr lang="ru-RU" sz="5400" b="1" dirty="0" smtClean="0">
                <a:solidFill>
                  <a:srgbClr val="336600"/>
                </a:solidFill>
              </a:rPr>
            </a:br>
            <a:r>
              <a:rPr lang="ru-RU" sz="5400" b="1" dirty="0" smtClean="0">
                <a:solidFill>
                  <a:srgbClr val="336600"/>
                </a:solidFill>
              </a:rPr>
              <a:t>за внимание!</a:t>
            </a:r>
            <a:endParaRPr lang="ru-RU" sz="54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230</Words>
  <Application>Microsoft Office PowerPoint</Application>
  <PresentationFormat>Экран (4:3)</PresentationFormat>
  <Paragraphs>61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Федеральное агентство лесного хозяйства</vt:lpstr>
      <vt:lpstr>Нормативная база, регулирующая вопросы  перевода земель лесного фонда</vt:lpstr>
      <vt:lpstr>Перевод земель лесного фонда в земли населенных пунктов</vt:lpstr>
      <vt:lpstr>Схема согласования документов территориального планирования</vt:lpstr>
      <vt:lpstr>Включение лесных участков в границы населенных пунктов по статье 4.1 ФЗ «О введении в действие  Градостроительного кодекса»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Уровень принятия решений по переводу земель лесного фонда в земли иных категорий</dc:title>
  <dc:creator>User</dc:creator>
  <cp:lastModifiedBy>User</cp:lastModifiedBy>
  <cp:revision>5</cp:revision>
  <dcterms:created xsi:type="dcterms:W3CDTF">2012-05-28T16:49:06Z</dcterms:created>
  <dcterms:modified xsi:type="dcterms:W3CDTF">2012-05-31T10:40:03Z</dcterms:modified>
</cp:coreProperties>
</file>